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bookmarkIdSeed="2">
  <p:sldMasterIdLst>
    <p:sldMasterId id="2147484119" r:id="rId1"/>
  </p:sldMasterIdLst>
  <p:notesMasterIdLst>
    <p:notesMasterId r:id="rId9"/>
  </p:notesMasterIdLst>
  <p:handoutMasterIdLst>
    <p:handoutMasterId r:id="rId10"/>
  </p:handoutMasterIdLst>
  <p:sldIdLst>
    <p:sldId id="646" r:id="rId2"/>
    <p:sldId id="647" r:id="rId3"/>
    <p:sldId id="681" r:id="rId4"/>
    <p:sldId id="682" r:id="rId5"/>
    <p:sldId id="679" r:id="rId6"/>
    <p:sldId id="683" r:id="rId7"/>
    <p:sldId id="657" r:id="rId8"/>
  </p:sldIdLst>
  <p:sldSz cx="9144000" cy="6858000" type="screen4x3"/>
  <p:notesSz cx="6858000" cy="9947275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568" userDrawn="1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Екатерина А. Шелепова" initials="ЕАШ" lastIdx="0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4F81BD"/>
    <a:srgbClr val="426997"/>
    <a:srgbClr val="008000"/>
    <a:srgbClr val="B9E1FD"/>
    <a:srgbClr val="FFFF99"/>
    <a:srgbClr val="CC6600"/>
    <a:srgbClr val="FF990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062" autoAdjust="0"/>
    <p:restoredTop sz="99485" autoAdjust="0"/>
  </p:normalViewPr>
  <p:slideViewPr>
    <p:cSldViewPr snapToObjects="1">
      <p:cViewPr varScale="1">
        <p:scale>
          <a:sx n="116" d="100"/>
          <a:sy n="116" d="100"/>
        </p:scale>
        <p:origin x="1842" y="108"/>
      </p:cViewPr>
      <p:guideLst>
        <p:guide orient="horz" pos="2568"/>
        <p:guide pos="2880"/>
      </p:guideLst>
    </p:cSldViewPr>
  </p:slideViewPr>
  <p:outlineViewPr>
    <p:cViewPr>
      <p:scale>
        <a:sx n="33" d="100"/>
        <a:sy n="33" d="100"/>
      </p:scale>
      <p:origin x="0" y="187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5" d="100"/>
        <a:sy n="75" d="100"/>
      </p:scale>
      <p:origin x="0" y="4147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5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2547" cy="499044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846" tIns="45923" rIns="91846" bIns="45923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15155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3852" y="0"/>
            <a:ext cx="2972547" cy="499044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846" tIns="45923" rIns="91846" bIns="45923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5B2427E5-7F4F-4233-9E86-2527C35996D5}" type="datetimeFigureOut">
              <a:rPr lang="ru-RU" altLang="ru-RU"/>
              <a:pPr>
                <a:defRPr/>
              </a:pPr>
              <a:t>13.12.2022</a:t>
            </a:fld>
            <a:endParaRPr lang="ru-RU" altLang="ru-RU"/>
          </a:p>
        </p:txBody>
      </p:sp>
      <p:sp>
        <p:nvSpPr>
          <p:cNvPr id="15155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46631"/>
            <a:ext cx="2972547" cy="499044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846" tIns="45923" rIns="91846" bIns="45923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15155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3852" y="9446631"/>
            <a:ext cx="2972547" cy="499044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846" tIns="45923" rIns="91846" bIns="45923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E15163BE-9A36-4D27-8870-6831D79FA085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91738895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2547" cy="499044"/>
          </a:xfrm>
          <a:prstGeom prst="rect">
            <a:avLst/>
          </a:prstGeom>
        </p:spPr>
        <p:txBody>
          <a:bodyPr vert="horz" wrap="square" lIns="91846" tIns="45923" rIns="91846" bIns="45923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3852" y="0"/>
            <a:ext cx="2972547" cy="499044"/>
          </a:xfrm>
          <a:prstGeom prst="rect">
            <a:avLst/>
          </a:prstGeom>
        </p:spPr>
        <p:txBody>
          <a:bodyPr vert="horz" lIns="91846" tIns="45923" rIns="91846" bIns="45923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1049F6B1-9090-4137-9CF5-F9DC7F4821B0}" type="datetimeFigureOut">
              <a:rPr lang="ru-RU"/>
              <a:pPr>
                <a:defRPr/>
              </a:pPr>
              <a:t>13.12.2022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42975" y="746125"/>
            <a:ext cx="4972050" cy="37290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846" tIns="45923" rIns="91846" bIns="45923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480" y="4726517"/>
            <a:ext cx="5487041" cy="4475394"/>
          </a:xfrm>
          <a:prstGeom prst="rect">
            <a:avLst/>
          </a:prstGeom>
        </p:spPr>
        <p:txBody>
          <a:bodyPr vert="horz" lIns="91846" tIns="45923" rIns="91846" bIns="45923" rtlCol="0">
            <a:normAutofit/>
          </a:bodyPr>
          <a:lstStyle/>
          <a:p>
            <a:pPr lvl="0"/>
            <a:r>
              <a:rPr lang="ru-RU" noProof="0"/>
              <a:t>Образец текста</a:t>
            </a:r>
          </a:p>
          <a:p>
            <a:pPr lvl="1"/>
            <a:r>
              <a:rPr lang="ru-RU" noProof="0"/>
              <a:t>Второй уровень</a:t>
            </a:r>
          </a:p>
          <a:p>
            <a:pPr lvl="2"/>
            <a:r>
              <a:rPr lang="ru-RU" noProof="0"/>
              <a:t>Третий уровень</a:t>
            </a:r>
          </a:p>
          <a:p>
            <a:pPr lvl="3"/>
            <a:r>
              <a:rPr lang="ru-RU" noProof="0"/>
              <a:t>Четвертый уровень</a:t>
            </a:r>
          </a:p>
          <a:p>
            <a:pPr lvl="4"/>
            <a:r>
              <a:rPr lang="ru-RU" noProof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6631"/>
            <a:ext cx="2972547" cy="499044"/>
          </a:xfrm>
          <a:prstGeom prst="rect">
            <a:avLst/>
          </a:prstGeom>
        </p:spPr>
        <p:txBody>
          <a:bodyPr vert="horz" wrap="square" lIns="91846" tIns="45923" rIns="91846" bIns="45923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3852" y="9446631"/>
            <a:ext cx="2972547" cy="499044"/>
          </a:xfrm>
          <a:prstGeom prst="rect">
            <a:avLst/>
          </a:prstGeom>
        </p:spPr>
        <p:txBody>
          <a:bodyPr vert="horz" wrap="square" lIns="91846" tIns="45923" rIns="91846" bIns="45923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fld id="{BA5C2445-E14B-4FEE-BF6A-E5BAD03746DF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36733883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oup 24"/>
          <p:cNvGrpSpPr/>
          <p:nvPr/>
        </p:nvGrpSpPr>
        <p:grpSpPr>
          <a:xfrm>
            <a:off x="203200" y="0"/>
            <a:ext cx="3778250" cy="6858001"/>
            <a:chOff x="203200" y="0"/>
            <a:chExt cx="3778250" cy="6858001"/>
          </a:xfrm>
        </p:grpSpPr>
        <p:sp>
          <p:nvSpPr>
            <p:cNvPr id="14" name="Freeform 6"/>
            <p:cNvSpPr/>
            <p:nvPr/>
          </p:nvSpPr>
          <p:spPr bwMode="auto">
            <a:xfrm>
              <a:off x="641350" y="0"/>
              <a:ext cx="1365250" cy="3971925"/>
            </a:xfrm>
            <a:custGeom>
              <a:avLst/>
              <a:gdLst/>
              <a:ahLst/>
              <a:cxnLst/>
              <a:rect l="0" t="0" r="r" b="b"/>
              <a:pathLst>
                <a:path w="860" h="2502">
                  <a:moveTo>
                    <a:pt x="0" y="2445"/>
                  </a:moveTo>
                  <a:lnTo>
                    <a:pt x="228" y="2502"/>
                  </a:lnTo>
                  <a:lnTo>
                    <a:pt x="860" y="0"/>
                  </a:lnTo>
                  <a:lnTo>
                    <a:pt x="620" y="0"/>
                  </a:lnTo>
                  <a:lnTo>
                    <a:pt x="0" y="2445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15" name="Freeform 7"/>
            <p:cNvSpPr/>
            <p:nvPr/>
          </p:nvSpPr>
          <p:spPr bwMode="auto">
            <a:xfrm>
              <a:off x="203200" y="0"/>
              <a:ext cx="1336675" cy="3862388"/>
            </a:xfrm>
            <a:custGeom>
              <a:avLst/>
              <a:gdLst/>
              <a:ahLst/>
              <a:cxnLst/>
              <a:rect l="0" t="0" r="r" b="b"/>
              <a:pathLst>
                <a:path w="842" h="2433">
                  <a:moveTo>
                    <a:pt x="842" y="0"/>
                  </a:moveTo>
                  <a:lnTo>
                    <a:pt x="602" y="0"/>
                  </a:lnTo>
                  <a:lnTo>
                    <a:pt x="0" y="2376"/>
                  </a:lnTo>
                  <a:lnTo>
                    <a:pt x="228" y="2433"/>
                  </a:lnTo>
                  <a:lnTo>
                    <a:pt x="842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6" name="Freeform 8"/>
            <p:cNvSpPr/>
            <p:nvPr/>
          </p:nvSpPr>
          <p:spPr bwMode="auto">
            <a:xfrm>
              <a:off x="207963" y="3776663"/>
              <a:ext cx="1936750" cy="3081338"/>
            </a:xfrm>
            <a:custGeom>
              <a:avLst/>
              <a:gdLst/>
              <a:ahLst/>
              <a:cxnLst/>
              <a:rect l="0" t="0" r="r" b="b"/>
              <a:pathLst>
                <a:path w="1220" h="1941">
                  <a:moveTo>
                    <a:pt x="0" y="0"/>
                  </a:moveTo>
                  <a:lnTo>
                    <a:pt x="1166" y="1941"/>
                  </a:lnTo>
                  <a:lnTo>
                    <a:pt x="1220" y="19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0" name="Freeform 9"/>
            <p:cNvSpPr/>
            <p:nvPr/>
          </p:nvSpPr>
          <p:spPr bwMode="auto">
            <a:xfrm>
              <a:off x="646113" y="3886200"/>
              <a:ext cx="2373313" cy="2971800"/>
            </a:xfrm>
            <a:custGeom>
              <a:avLst/>
              <a:gdLst/>
              <a:ahLst/>
              <a:cxnLst/>
              <a:rect l="0" t="0" r="r" b="b"/>
              <a:pathLst>
                <a:path w="1495" h="1872">
                  <a:moveTo>
                    <a:pt x="1495" y="1872"/>
                  </a:moveTo>
                  <a:lnTo>
                    <a:pt x="0" y="0"/>
                  </a:lnTo>
                  <a:lnTo>
                    <a:pt x="1442" y="1872"/>
                  </a:lnTo>
                  <a:lnTo>
                    <a:pt x="1495" y="1872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1" name="Freeform 10"/>
            <p:cNvSpPr/>
            <p:nvPr/>
          </p:nvSpPr>
          <p:spPr bwMode="auto">
            <a:xfrm>
              <a:off x="641350" y="3881438"/>
              <a:ext cx="3340100" cy="2976563"/>
            </a:xfrm>
            <a:custGeom>
              <a:avLst/>
              <a:gdLst/>
              <a:ahLst/>
              <a:cxnLst/>
              <a:rect l="0" t="0" r="r" b="b"/>
              <a:pathLst>
                <a:path w="2104" h="1875">
                  <a:moveTo>
                    <a:pt x="0" y="0"/>
                  </a:moveTo>
                  <a:lnTo>
                    <a:pt x="3" y="3"/>
                  </a:lnTo>
                  <a:lnTo>
                    <a:pt x="1498" y="1875"/>
                  </a:lnTo>
                  <a:lnTo>
                    <a:pt x="2104" y="1875"/>
                  </a:lnTo>
                  <a:lnTo>
                    <a:pt x="228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2" name="Freeform 11"/>
            <p:cNvSpPr/>
            <p:nvPr/>
          </p:nvSpPr>
          <p:spPr bwMode="auto">
            <a:xfrm>
              <a:off x="203200" y="3771900"/>
              <a:ext cx="2660650" cy="3086100"/>
            </a:xfrm>
            <a:custGeom>
              <a:avLst/>
              <a:gdLst/>
              <a:ahLst/>
              <a:cxnLst/>
              <a:rect l="0" t="0" r="r" b="b"/>
              <a:pathLst>
                <a:path w="1676" h="1944">
                  <a:moveTo>
                    <a:pt x="1676" y="1944"/>
                  </a:moveTo>
                  <a:lnTo>
                    <a:pt x="264" y="111"/>
                  </a:lnTo>
                  <a:lnTo>
                    <a:pt x="225" y="60"/>
                  </a:lnTo>
                  <a:lnTo>
                    <a:pt x="228" y="60"/>
                  </a:lnTo>
                  <a:lnTo>
                    <a:pt x="264" y="111"/>
                  </a:lnTo>
                  <a:lnTo>
                    <a:pt x="234" y="69"/>
                  </a:lnTo>
                  <a:lnTo>
                    <a:pt x="228" y="57"/>
                  </a:lnTo>
                  <a:lnTo>
                    <a:pt x="222" y="54"/>
                  </a:lnTo>
                  <a:lnTo>
                    <a:pt x="0" y="0"/>
                  </a:lnTo>
                  <a:lnTo>
                    <a:pt x="3" y="3"/>
                  </a:lnTo>
                  <a:lnTo>
                    <a:pt x="1223" y="1944"/>
                  </a:lnTo>
                  <a:lnTo>
                    <a:pt x="1676" y="1944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39673" y="914401"/>
            <a:ext cx="6947127" cy="3488266"/>
          </a:xfrm>
        </p:spPr>
        <p:txBody>
          <a:bodyPr anchor="b">
            <a:normAutofit/>
          </a:bodyPr>
          <a:lstStyle>
            <a:lvl1pPr algn="r">
              <a:defRPr sz="5400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924238" y="4402666"/>
            <a:ext cx="5762563" cy="1364531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25773" y="6117336"/>
            <a:ext cx="857473" cy="365125"/>
          </a:xfrm>
        </p:spPr>
        <p:txBody>
          <a:bodyPr/>
          <a:lstStyle/>
          <a:p>
            <a:pPr>
              <a:defRPr/>
            </a:pPr>
            <a:fld id="{C804425B-5534-42EF-AA28-C821A71A2BAF}" type="datetime1">
              <a:rPr lang="ru-RU" smtClean="0"/>
              <a:pPr>
                <a:defRPr/>
              </a:pPr>
              <a:t>13.12.2022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623733" y="6117336"/>
            <a:ext cx="3609438" cy="365125"/>
          </a:xfrm>
        </p:spPr>
        <p:txBody>
          <a:bodyPr/>
          <a:lstStyle/>
          <a:p>
            <a:pPr>
              <a:defRPr/>
            </a:pPr>
            <a:endParaRPr lang="ru-RU" alt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75320" y="6117336"/>
            <a:ext cx="411480" cy="365125"/>
          </a:xfrm>
        </p:spPr>
        <p:txBody>
          <a:bodyPr/>
          <a:lstStyle/>
          <a:p>
            <a:pPr>
              <a:defRPr/>
            </a:pPr>
            <a:fld id="{361F86B8-9EDB-4E97-8C43-8253D8535393}" type="slidenum">
              <a:rPr lang="ru-RU" altLang="ru-RU" smtClean="0"/>
              <a:pPr>
                <a:defRPr/>
              </a:pPr>
              <a:t>‹#›</a:t>
            </a:fld>
            <a:endParaRPr lang="ru-RU" altLang="ru-RU"/>
          </a:p>
        </p:txBody>
      </p:sp>
      <p:sp>
        <p:nvSpPr>
          <p:cNvPr id="23" name="Freeform 12"/>
          <p:cNvSpPr/>
          <p:nvPr/>
        </p:nvSpPr>
        <p:spPr bwMode="auto">
          <a:xfrm>
            <a:off x="203200" y="3771900"/>
            <a:ext cx="361950" cy="90488"/>
          </a:xfrm>
          <a:custGeom>
            <a:avLst/>
            <a:gdLst/>
            <a:ahLst/>
            <a:cxnLst/>
            <a:rect l="0" t="0" r="r" b="b"/>
            <a:pathLst>
              <a:path w="228" h="57">
                <a:moveTo>
                  <a:pt x="228" y="57"/>
                </a:moveTo>
                <a:lnTo>
                  <a:pt x="0" y="0"/>
                </a:lnTo>
                <a:lnTo>
                  <a:pt x="222" y="54"/>
                </a:lnTo>
                <a:lnTo>
                  <a:pt x="228" y="57"/>
                </a:lnTo>
                <a:close/>
              </a:path>
            </a:pathLst>
          </a:custGeom>
          <a:solidFill>
            <a:srgbClr val="29ABE2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sp>
      <p:sp>
        <p:nvSpPr>
          <p:cNvPr id="24" name="Freeform 13"/>
          <p:cNvSpPr/>
          <p:nvPr/>
        </p:nvSpPr>
        <p:spPr bwMode="auto">
          <a:xfrm>
            <a:off x="560388" y="3867150"/>
            <a:ext cx="61913" cy="80963"/>
          </a:xfrm>
          <a:custGeom>
            <a:avLst/>
            <a:gdLst/>
            <a:ahLst/>
            <a:cxnLst/>
            <a:rect l="0" t="0" r="r" b="b"/>
            <a:pathLst>
              <a:path w="39" h="51">
                <a:moveTo>
                  <a:pt x="0" y="0"/>
                </a:moveTo>
                <a:lnTo>
                  <a:pt x="39" y="51"/>
                </a:lnTo>
                <a:lnTo>
                  <a:pt x="3" y="0"/>
                </a:lnTo>
                <a:lnTo>
                  <a:pt x="0" y="0"/>
                </a:lnTo>
                <a:close/>
              </a:path>
            </a:pathLst>
          </a:custGeom>
          <a:solidFill>
            <a:srgbClr val="29ABE2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sp>
    </p:spTree>
    <p:extLst>
      <p:ext uri="{BB962C8B-B14F-4D97-AF65-F5344CB8AC3E}">
        <p14:creationId xmlns:p14="http://schemas.microsoft.com/office/powerpoint/2010/main" val="1702516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3" y="4732865"/>
            <a:ext cx="751599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789975" y="932112"/>
            <a:ext cx="6171065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3523" y="5299603"/>
            <a:ext cx="751599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4C3ED91-4089-43E8-9136-8CA538EB13E0}" type="datetime1">
              <a:rPr lang="ru-RU" smtClean="0"/>
              <a:pPr>
                <a:defRPr/>
              </a:pPr>
              <a:t>13.12.2022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alt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13B4837-6CE5-427B-98C3-4AC7D8764E99}" type="slidenum">
              <a:rPr lang="ru-RU" altLang="ru-RU" smtClean="0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664040093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4" y="685800"/>
            <a:ext cx="751599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4" y="4343400"/>
            <a:ext cx="7515992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4C3ED91-4089-43E8-9136-8CA538EB13E0}" type="datetime1">
              <a:rPr lang="ru-RU" smtClean="0"/>
              <a:pPr>
                <a:defRPr/>
              </a:pPr>
              <a:t>13.12.2022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alt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13B4837-6CE5-427B-98C3-4AC7D8764E99}" type="slidenum">
              <a:rPr lang="ru-RU" altLang="ru-RU" smtClean="0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867640507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969421" y="863023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72197" y="2819399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26741" y="685801"/>
            <a:ext cx="6974115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598235" y="3428999"/>
            <a:ext cx="6631128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3" y="4343400"/>
            <a:ext cx="751599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4C3ED91-4089-43E8-9136-8CA538EB13E0}" type="datetime1">
              <a:rPr lang="ru-RU" smtClean="0"/>
              <a:pPr>
                <a:defRPr/>
              </a:pPr>
              <a:t>13.12.2022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alt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13B4837-6CE5-427B-98C3-4AC7D8764E99}" type="slidenum">
              <a:rPr lang="ru-RU" altLang="ru-RU" smtClean="0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892615009"/>
      </p:ext>
    </p:extLst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5" y="3308581"/>
            <a:ext cx="751598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4" y="4777381"/>
            <a:ext cx="751599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4C3ED91-4089-43E8-9136-8CA538EB13E0}" type="datetime1">
              <a:rPr lang="ru-RU" smtClean="0"/>
              <a:pPr>
                <a:defRPr/>
              </a:pPr>
              <a:t>13.12.2022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alt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13B4837-6CE5-427B-98C3-4AC7D8764E99}" type="slidenum">
              <a:rPr lang="ru-RU" altLang="ru-RU" smtClean="0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97799852"/>
      </p:ext>
    </p:extLst>
  </p:cSld>
  <p:clrMapOvr>
    <a:masterClrMapping/>
  </p:clrMapOvr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969421" y="863023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72197" y="2819399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26741" y="685801"/>
            <a:ext cx="6974115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13525" y="3886200"/>
            <a:ext cx="751599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4" y="4775200"/>
            <a:ext cx="751599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4C3ED91-4089-43E8-9136-8CA538EB13E0}" type="datetime1">
              <a:rPr lang="ru-RU" smtClean="0"/>
              <a:pPr>
                <a:defRPr/>
              </a:pPr>
              <a:t>13.12.2022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alt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13B4837-6CE5-427B-98C3-4AC7D8764E99}" type="slidenum">
              <a:rPr lang="ru-RU" altLang="ru-RU" smtClean="0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627598656"/>
      </p:ext>
    </p:extLst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5" y="685801"/>
            <a:ext cx="7515991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13524" y="3505200"/>
            <a:ext cx="7515992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4" y="4343400"/>
            <a:ext cx="7515992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4C3ED91-4089-43E8-9136-8CA538EB13E0}" type="datetime1">
              <a:rPr lang="ru-RU" smtClean="0"/>
              <a:pPr>
                <a:defRPr/>
              </a:pPr>
              <a:t>13.12.2022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alt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13B4837-6CE5-427B-98C3-4AC7D8764E99}" type="slidenum">
              <a:rPr lang="ru-RU" altLang="ru-RU" smtClean="0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773717488"/>
      </p:ext>
    </p:extLst>
  </p:cSld>
  <p:clrMapOvr>
    <a:masterClrMapping/>
  </p:clrMapOvr>
  <p:hf sldNum="0"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6F68373-58CF-497D-9E9E-E6A40CD67BD7}" type="datetime1">
              <a:rPr lang="ru-RU" smtClean="0"/>
              <a:pPr>
                <a:defRPr/>
              </a:pPr>
              <a:t>13.12.2022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alt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7A061FC-B8CE-4C7A-A30A-56CA9087E6F3}" type="slidenum">
              <a:rPr lang="ru-RU" altLang="ru-RU" smtClean="0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06468182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01393" y="685800"/>
            <a:ext cx="1328123" cy="51054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13524" y="685800"/>
            <a:ext cx="6016373" cy="5105400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EB6EC08-7445-4209-A925-ADFB3362F425}" type="datetime1">
              <a:rPr lang="ru-RU" smtClean="0"/>
              <a:pPr>
                <a:defRPr/>
              </a:pPr>
              <a:t>13.12.2022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alt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C77C2BA-FB8B-4685-8608-F70630376C42}" type="slidenum">
              <a:rPr lang="ru-RU" altLang="ru-RU" smtClean="0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92025379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/>
          </p:nvPr>
        </p:nvSpPr>
        <p:spPr>
          <a:xfrm>
            <a:off x="457200" y="457200"/>
            <a:ext cx="8229600" cy="541020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6DADE3-3EEF-4D40-A18E-0C98D2E90961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2042702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2133" y="457201"/>
            <a:ext cx="7704667" cy="19812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82133" y="2667000"/>
            <a:ext cx="7704667" cy="3332816"/>
          </a:xfrm>
        </p:spPr>
        <p:txBody>
          <a:bodyPr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44329" y="6108173"/>
            <a:ext cx="857473" cy="365125"/>
          </a:xfrm>
        </p:spPr>
        <p:txBody>
          <a:bodyPr/>
          <a:lstStyle/>
          <a:p>
            <a:pPr>
              <a:defRPr/>
            </a:pPr>
            <a:fld id="{C9D7EB08-6F85-44E9-B5A0-3862B5A51C87}" type="datetime1">
              <a:rPr lang="ru-RU" smtClean="0"/>
              <a:pPr>
                <a:defRPr/>
              </a:pPr>
              <a:t>13.12.2022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72647" y="6108173"/>
            <a:ext cx="5314517" cy="365125"/>
          </a:xfrm>
        </p:spPr>
        <p:txBody>
          <a:bodyPr/>
          <a:lstStyle/>
          <a:p>
            <a:pPr>
              <a:defRPr/>
            </a:pPr>
            <a:endParaRPr lang="ru-RU" alt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58967" y="6108173"/>
            <a:ext cx="427833" cy="365125"/>
          </a:xfrm>
        </p:spPr>
        <p:txBody>
          <a:bodyPr/>
          <a:lstStyle/>
          <a:p>
            <a:pPr>
              <a:defRPr/>
            </a:pPr>
            <a:fld id="{32084EFC-BB70-4CBF-B9EA-5B1964E241B6}" type="slidenum">
              <a:rPr lang="ru-RU" altLang="ru-RU" smtClean="0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1948623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6995" y="2666998"/>
            <a:ext cx="6699805" cy="2360071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6998" y="5027070"/>
            <a:ext cx="6699802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7ADA5C2-88C4-48CB-839F-C98081875B80}" type="datetime1">
              <a:rPr lang="ru-RU" smtClean="0"/>
              <a:pPr>
                <a:defRPr/>
              </a:pPr>
              <a:t>13.12.2022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alt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73317" y="6116070"/>
            <a:ext cx="413483" cy="365125"/>
          </a:xfrm>
        </p:spPr>
        <p:txBody>
          <a:bodyPr/>
          <a:lstStyle/>
          <a:p>
            <a:pPr>
              <a:defRPr/>
            </a:pPr>
            <a:fld id="{7FA9FFAA-0A0A-4E25-9FC7-4C28F4642F98}" type="slidenum">
              <a:rPr lang="ru-RU" altLang="ru-RU" smtClean="0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7467953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2133" y="685801"/>
            <a:ext cx="7704667" cy="175259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82133" y="2667000"/>
            <a:ext cx="3739896" cy="3368674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46904" y="2667000"/>
            <a:ext cx="3739896" cy="3346824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672DDD4-7B9F-43DB-AF36-51C2C7AB50E8}" type="datetime1">
              <a:rPr lang="ru-RU" smtClean="0"/>
              <a:pPr>
                <a:defRPr/>
              </a:pPr>
              <a:t>13.12.2022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alt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21159EC-5277-46E0-907B-10BB001049A5}" type="slidenum">
              <a:rPr lang="ru-RU" altLang="ru-RU" smtClean="0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6633721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29481" y="2658533"/>
            <a:ext cx="3456291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13523" y="3335336"/>
            <a:ext cx="3672248" cy="2665259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61710" y="2667000"/>
            <a:ext cx="3467806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957266" y="3335336"/>
            <a:ext cx="3672248" cy="2665259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7657237-0AA3-49B5-9205-89BB6A13CEDB}" type="datetime1">
              <a:rPr lang="ru-RU" smtClean="0"/>
              <a:pPr>
                <a:defRPr/>
              </a:pPr>
              <a:t>13.12.2022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alt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418B84E-6545-4C58-B090-BC4C74866D92}" type="slidenum">
              <a:rPr lang="ru-RU" altLang="ru-RU" smtClean="0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6932865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16BD1D0-5881-4095-A9DD-4BA98D516AEE}" type="datetime1">
              <a:rPr lang="ru-RU" smtClean="0"/>
              <a:pPr>
                <a:defRPr/>
              </a:pPr>
              <a:t>13.12.2022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alt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06CF34B-BC21-4BE7-8D61-B83EB59191AB}" type="slidenum">
              <a:rPr lang="ru-RU" altLang="ru-RU" smtClean="0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2644317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C098282-DB10-4905-9B8D-5029D4E6B926}" type="datetime1">
              <a:rPr lang="ru-RU" smtClean="0"/>
              <a:pPr>
                <a:defRPr/>
              </a:pPr>
              <a:t>13.12.2022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alt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58B1D2C-4F19-456F-99D5-2C2264F2A18B}" type="slidenum">
              <a:rPr lang="ru-RU" altLang="ru-RU" smtClean="0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6460547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4" y="1600200"/>
            <a:ext cx="2662534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7553" y="685800"/>
            <a:ext cx="4681962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3524" y="2971800"/>
            <a:ext cx="2662534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852EA27-1FBF-43DD-B505-306A13B68638}" type="datetime1">
              <a:rPr lang="ru-RU" smtClean="0"/>
              <a:pPr>
                <a:defRPr/>
              </a:pPr>
              <a:t>13.12.2022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alt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1693372-B4EC-45F6-A198-08265E21096D}" type="slidenum">
              <a:rPr lang="ru-RU" altLang="ru-RU" smtClean="0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5917800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2332" y="1752599"/>
            <a:ext cx="4070679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697495" y="914400"/>
            <a:ext cx="2461371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2332" y="3124199"/>
            <a:ext cx="4070679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1896992-CE98-47BD-9991-95B2D874A3EC}" type="datetime1">
              <a:rPr lang="ru-RU" smtClean="0"/>
              <a:pPr>
                <a:defRPr/>
              </a:pPr>
              <a:t>13.12.2022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alt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21E4338-C834-4E77-A2DF-1ADA816FBD2F}" type="slidenum">
              <a:rPr lang="ru-RU" altLang="ru-RU" smtClean="0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6633994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0" y="0"/>
            <a:ext cx="2132013" cy="6858001"/>
            <a:chOff x="0" y="0"/>
            <a:chExt cx="2132013" cy="6858001"/>
          </a:xfrm>
        </p:grpSpPr>
        <p:sp>
          <p:nvSpPr>
            <p:cNvPr id="15" name="Freeform 6"/>
            <p:cNvSpPr/>
            <p:nvPr/>
          </p:nvSpPr>
          <p:spPr bwMode="auto">
            <a:xfrm>
              <a:off x="0" y="0"/>
              <a:ext cx="1073150" cy="5291138"/>
            </a:xfrm>
            <a:custGeom>
              <a:avLst/>
              <a:gdLst/>
              <a:ahLst/>
              <a:cxnLst/>
              <a:rect l="0" t="0" r="r" b="b"/>
              <a:pathLst>
                <a:path w="676" h="3333">
                  <a:moveTo>
                    <a:pt x="0" y="3132"/>
                  </a:moveTo>
                  <a:lnTo>
                    <a:pt x="0" y="3312"/>
                  </a:lnTo>
                  <a:lnTo>
                    <a:pt x="126" y="3333"/>
                  </a:lnTo>
                  <a:lnTo>
                    <a:pt x="676" y="0"/>
                  </a:lnTo>
                  <a:lnTo>
                    <a:pt x="514" y="0"/>
                  </a:lnTo>
                  <a:lnTo>
                    <a:pt x="0" y="3132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16" name="Freeform 7"/>
            <p:cNvSpPr/>
            <p:nvPr/>
          </p:nvSpPr>
          <p:spPr bwMode="auto">
            <a:xfrm>
              <a:off x="0" y="0"/>
              <a:ext cx="758825" cy="4624388"/>
            </a:xfrm>
            <a:custGeom>
              <a:avLst/>
              <a:gdLst/>
              <a:ahLst/>
              <a:cxnLst/>
              <a:rect l="0" t="0" r="r" b="b"/>
              <a:pathLst>
                <a:path w="478" h="2913">
                  <a:moveTo>
                    <a:pt x="478" y="0"/>
                  </a:moveTo>
                  <a:lnTo>
                    <a:pt x="318" y="0"/>
                  </a:lnTo>
                  <a:lnTo>
                    <a:pt x="0" y="1938"/>
                  </a:lnTo>
                  <a:lnTo>
                    <a:pt x="0" y="2913"/>
                  </a:lnTo>
                  <a:lnTo>
                    <a:pt x="478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7" name="Freeform 8"/>
            <p:cNvSpPr/>
            <p:nvPr/>
          </p:nvSpPr>
          <p:spPr bwMode="auto">
            <a:xfrm>
              <a:off x="0" y="5662613"/>
              <a:ext cx="906463" cy="1195388"/>
            </a:xfrm>
            <a:custGeom>
              <a:avLst/>
              <a:gdLst/>
              <a:ahLst/>
              <a:cxnLst/>
              <a:rect l="0" t="0" r="r" b="b"/>
              <a:pathLst>
                <a:path w="571" h="753">
                  <a:moveTo>
                    <a:pt x="0" y="0"/>
                  </a:moveTo>
                  <a:lnTo>
                    <a:pt x="0" y="12"/>
                  </a:lnTo>
                  <a:lnTo>
                    <a:pt x="538" y="753"/>
                  </a:lnTo>
                  <a:lnTo>
                    <a:pt x="571" y="75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8" name="Freeform 9"/>
            <p:cNvSpPr/>
            <p:nvPr/>
          </p:nvSpPr>
          <p:spPr bwMode="auto">
            <a:xfrm>
              <a:off x="0" y="5295900"/>
              <a:ext cx="1487488" cy="1562100"/>
            </a:xfrm>
            <a:custGeom>
              <a:avLst/>
              <a:gdLst/>
              <a:ahLst/>
              <a:cxnLst/>
              <a:rect l="0" t="0" r="r" b="b"/>
              <a:pathLst>
                <a:path w="937" h="984">
                  <a:moveTo>
                    <a:pt x="0" y="0"/>
                  </a:moveTo>
                  <a:lnTo>
                    <a:pt x="0" y="3"/>
                  </a:lnTo>
                  <a:lnTo>
                    <a:pt x="901" y="984"/>
                  </a:lnTo>
                  <a:lnTo>
                    <a:pt x="937" y="98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9" name="Freeform 10"/>
            <p:cNvSpPr/>
            <p:nvPr/>
          </p:nvSpPr>
          <p:spPr bwMode="auto">
            <a:xfrm>
              <a:off x="0" y="5257800"/>
              <a:ext cx="2132013" cy="1600200"/>
            </a:xfrm>
            <a:custGeom>
              <a:avLst/>
              <a:gdLst/>
              <a:ahLst/>
              <a:cxnLst/>
              <a:rect l="0" t="0" r="r" b="b"/>
              <a:pathLst>
                <a:path w="1343" h="1008">
                  <a:moveTo>
                    <a:pt x="0" y="24"/>
                  </a:moveTo>
                  <a:lnTo>
                    <a:pt x="937" y="1008"/>
                  </a:lnTo>
                  <a:lnTo>
                    <a:pt x="1343" y="1008"/>
                  </a:lnTo>
                  <a:lnTo>
                    <a:pt x="126" y="21"/>
                  </a:lnTo>
                  <a:lnTo>
                    <a:pt x="0" y="0"/>
                  </a:lnTo>
                  <a:lnTo>
                    <a:pt x="0" y="24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0" name="Freeform 11"/>
            <p:cNvSpPr/>
            <p:nvPr/>
          </p:nvSpPr>
          <p:spPr bwMode="auto">
            <a:xfrm>
              <a:off x="0" y="5357813"/>
              <a:ext cx="1377950" cy="1500188"/>
            </a:xfrm>
            <a:custGeom>
              <a:avLst/>
              <a:gdLst/>
              <a:ahLst/>
              <a:cxnLst/>
              <a:rect l="0" t="0" r="r" b="b"/>
              <a:pathLst>
                <a:path w="868" h="945">
                  <a:moveTo>
                    <a:pt x="0" y="192"/>
                  </a:moveTo>
                  <a:lnTo>
                    <a:pt x="571" y="945"/>
                  </a:lnTo>
                  <a:lnTo>
                    <a:pt x="868" y="945"/>
                  </a:lnTo>
                  <a:lnTo>
                    <a:pt x="0" y="0"/>
                  </a:lnTo>
                  <a:lnTo>
                    <a:pt x="0" y="192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82133" y="457201"/>
            <a:ext cx="7704667" cy="198120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82134" y="2667000"/>
            <a:ext cx="7704666" cy="335699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58679" y="6116070"/>
            <a:ext cx="8574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pPr>
              <a:defRPr/>
            </a:pPr>
            <a:fld id="{F4C3ED91-4089-43E8-9136-8CA538EB13E0}" type="datetime1">
              <a:rPr lang="ru-RU" smtClean="0"/>
              <a:pPr>
                <a:defRPr/>
              </a:pPr>
              <a:t>13.12.2022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86997" y="6116070"/>
            <a:ext cx="53145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73317" y="6116070"/>
            <a:ext cx="41348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pPr>
              <a:defRPr/>
            </a:pPr>
            <a:fld id="{813B4837-6CE5-427B-98C3-4AC7D8764E99}" type="slidenum">
              <a:rPr lang="ru-RU" altLang="ru-RU" smtClean="0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4457258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120" r:id="rId1"/>
    <p:sldLayoutId id="2147484121" r:id="rId2"/>
    <p:sldLayoutId id="2147484122" r:id="rId3"/>
    <p:sldLayoutId id="2147484123" r:id="rId4"/>
    <p:sldLayoutId id="2147484124" r:id="rId5"/>
    <p:sldLayoutId id="2147484125" r:id="rId6"/>
    <p:sldLayoutId id="2147484126" r:id="rId7"/>
    <p:sldLayoutId id="2147484127" r:id="rId8"/>
    <p:sldLayoutId id="2147484128" r:id="rId9"/>
    <p:sldLayoutId id="2147484129" r:id="rId10"/>
    <p:sldLayoutId id="2147484130" r:id="rId11"/>
    <p:sldLayoutId id="2147484131" r:id="rId12"/>
    <p:sldLayoutId id="2147484132" r:id="rId13"/>
    <p:sldLayoutId id="2147484133" r:id="rId14"/>
    <p:sldLayoutId id="2147484134" r:id="rId15"/>
    <p:sldLayoutId id="2147484135" r:id="rId16"/>
    <p:sldLayoutId id="2147484136" r:id="rId17"/>
    <p:sldLayoutId id="2147484137" r:id="rId18"/>
  </p:sldLayoutIdLst>
  <p:hf sldNum="0" hdr="0" ftr="0" dt="0"/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/>
          </p:nvPr>
        </p:nvSpPr>
        <p:spPr>
          <a:xfrm>
            <a:off x="457200" y="980728"/>
            <a:ext cx="8075240" cy="4886672"/>
          </a:xfrm>
        </p:spPr>
        <p:txBody>
          <a:bodyPr/>
          <a:lstStyle/>
          <a:p>
            <a:pPr algn="ctr"/>
            <a:r>
              <a:rPr lang="ru-RU" altLang="ru-RU" b="1" dirty="0">
                <a:latin typeface="Times New Roman" panose="02020603050405020304" pitchFamily="18" charset="0"/>
              </a:rPr>
              <a:t>Годовой отчет </a:t>
            </a:r>
            <a:endParaRPr lang="ru-RU" altLang="ru-RU" b="1" dirty="0" smtClean="0">
              <a:latin typeface="Times New Roman" panose="02020603050405020304" pitchFamily="18" charset="0"/>
            </a:endParaRPr>
          </a:p>
          <a:p>
            <a:pPr algn="ctr"/>
            <a:r>
              <a:rPr lang="ru-RU" altLang="ru-RU" b="1" dirty="0" smtClean="0">
                <a:latin typeface="Times New Roman" panose="02020603050405020304" pitchFamily="18" charset="0"/>
              </a:rPr>
              <a:t>По форме федерального </a:t>
            </a:r>
            <a:r>
              <a:rPr lang="ru-RU" altLang="ru-RU" b="1" dirty="0">
                <a:latin typeface="Times New Roman" panose="02020603050405020304" pitchFamily="18" charset="0"/>
              </a:rPr>
              <a:t>статистического наблюдения </a:t>
            </a:r>
            <a:r>
              <a:rPr lang="ru-RU" altLang="ru-RU" b="1" dirty="0" smtClean="0">
                <a:latin typeface="Times New Roman" panose="02020603050405020304" pitchFamily="18" charset="0"/>
              </a:rPr>
              <a:t>№</a:t>
            </a:r>
            <a:r>
              <a:rPr lang="ru-RU" altLang="ru-RU" b="1" dirty="0">
                <a:latin typeface="Times New Roman" panose="02020603050405020304" pitchFamily="18" charset="0"/>
              </a:rPr>
              <a:t>16-ВН «Сведения о причинах временной нетрудоспособности», утв. приказом Росстата от 25.12.2014 №723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476607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/>
          </p:nvPr>
        </p:nvSpPr>
        <p:spPr>
          <a:xfrm>
            <a:off x="395536" y="418555"/>
            <a:ext cx="8496944" cy="5688632"/>
          </a:xfrm>
        </p:spPr>
        <p:txBody>
          <a:bodyPr>
            <a:normAutofit fontScale="62500" lnSpcReduction="20000"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ru-RU" sz="3600" b="1" dirty="0">
                <a:latin typeface="Calibri" panose="020F0502020204030204" pitchFamily="34" charset="0"/>
                <a:cs typeface="Calibri" panose="020F0502020204030204" pitchFamily="34" charset="0"/>
              </a:rPr>
              <a:t>Ф№</a:t>
            </a:r>
            <a:r>
              <a:rPr lang="ru-RU" sz="36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16-ВН</a:t>
            </a:r>
            <a:r>
              <a:rPr lang="en-US" sz="3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u-RU" sz="3600" dirty="0" smtClean="0">
                <a:latin typeface="Calibri" panose="020F0502020204030204" pitchFamily="34" charset="0"/>
                <a:cs typeface="Calibri" panose="020F0502020204030204" pitchFamily="34" charset="0"/>
              </a:rPr>
              <a:t>заполняется </a:t>
            </a:r>
            <a:r>
              <a:rPr lang="ru-RU" sz="3600" dirty="0">
                <a:latin typeface="Calibri" panose="020F0502020204030204" pitchFamily="34" charset="0"/>
                <a:cs typeface="Calibri" panose="020F0502020204030204" pitchFamily="34" charset="0"/>
              </a:rPr>
              <a:t>полностью. В случае, если есть незаполненные строки, то </a:t>
            </a:r>
            <a:r>
              <a:rPr lang="ru-RU" sz="3600" dirty="0" smtClean="0">
                <a:latin typeface="Calibri" panose="020F0502020204030204" pitchFamily="34" charset="0"/>
                <a:cs typeface="Calibri" panose="020F0502020204030204" pitchFamily="34" charset="0"/>
              </a:rPr>
              <a:t>обязательно должны быть представлены пояснительные записки, в которых указано, что по данным строкам листки нетрудоспособности не зарегистрированы и не выдавались. 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ru-RU" sz="3600" dirty="0" smtClean="0">
                <a:latin typeface="Calibri" panose="020F0502020204030204" pitchFamily="34" charset="0"/>
                <a:cs typeface="Calibri" panose="020F0502020204030204" pitchFamily="34" charset="0"/>
              </a:rPr>
              <a:t>Пример: Пояснительная записка к форме 16-ВН «Сведения о причинах временной нетрудоспособности»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ru-RU" sz="3600" dirty="0" smtClean="0">
                <a:latin typeface="Calibri" panose="020F0502020204030204" pitchFamily="34" charset="0"/>
                <a:cs typeface="Calibri" panose="020F0502020204030204" pitchFamily="34" charset="0"/>
              </a:rPr>
              <a:t>Случаи временной нетрудоспособности по строкам №      не зарегистрированы, листки нетрудоспособности не выдавались. 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ru-RU" sz="3600" dirty="0" smtClean="0">
                <a:latin typeface="Calibri" panose="020F0502020204030204" pitchFamily="34" charset="0"/>
                <a:cs typeface="Calibri" panose="020F0502020204030204" pitchFamily="34" charset="0"/>
              </a:rPr>
              <a:t>Число, подпись главного врача</a:t>
            </a:r>
          </a:p>
          <a:p>
            <a:pPr marL="0" indent="0" algn="just">
              <a:lnSpc>
                <a:spcPct val="150000"/>
              </a:lnSpc>
              <a:buNone/>
            </a:pPr>
            <a:endParaRPr lang="ru-RU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891813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>
            <a:extLst>
              <a:ext uri="{FF2B5EF4-FFF2-40B4-BE49-F238E27FC236}">
                <a16:creationId xmlns:a16="http://schemas.microsoft.com/office/drawing/2014/main" xmlns="" id="{995C445A-8383-4EC6-9238-E9B7567D356B}"/>
              </a:ext>
            </a:extLst>
          </p:cNvPr>
          <p:cNvSpPr>
            <a:spLocks noGrp="1"/>
          </p:cNvSpPr>
          <p:nvPr>
            <p:ph/>
          </p:nvPr>
        </p:nvSpPr>
        <p:spPr>
          <a:xfrm>
            <a:off x="611560" y="620688"/>
            <a:ext cx="8229600" cy="5410200"/>
          </a:xfrm>
        </p:spPr>
        <p:txBody>
          <a:bodyPr>
            <a:normAutofit/>
          </a:bodyPr>
          <a:lstStyle/>
          <a:p>
            <a:r>
              <a:rPr lang="ru-RU" sz="20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В 2022 году в форму 16-ВН внесены изменения: </a:t>
            </a:r>
          </a:p>
          <a:p>
            <a:r>
              <a:rPr lang="ru-RU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1. Случаи временной нетрудоспособности, связанные</a:t>
            </a:r>
            <a:r>
              <a:rPr lang="en-US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u-RU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с </a:t>
            </a:r>
            <a:r>
              <a:rPr lang="en-US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COVID-19</a:t>
            </a:r>
            <a:r>
              <a:rPr lang="ru-RU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, указываются в строках 50-51. Также эти данные указываются в строках 52-53 (всего по заболеваниям) и в строках 63-64 (итого по всем причинам).</a:t>
            </a:r>
          </a:p>
          <a:p>
            <a:r>
              <a:rPr lang="ru-RU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2</a:t>
            </a:r>
            <a:r>
              <a:rPr lang="ru-RU" sz="2000" dirty="0">
                <a:latin typeface="Calibri" panose="020F0502020204030204" pitchFamily="34" charset="0"/>
                <a:cs typeface="Calibri" panose="020F0502020204030204" pitchFamily="34" charset="0"/>
              </a:rPr>
              <a:t>. Случаи временной нетрудоспособности, </a:t>
            </a:r>
            <a:r>
              <a:rPr lang="ru-RU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в связи с карантином</a:t>
            </a:r>
            <a:r>
              <a:rPr lang="en-US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u-RU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по поводу </a:t>
            </a: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COVID-19</a:t>
            </a:r>
            <a:r>
              <a:rPr lang="ru-RU" sz="2000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ru-RU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указываются в строках 61-62. </a:t>
            </a:r>
            <a:r>
              <a:rPr lang="ru-RU" sz="2000" dirty="0">
                <a:latin typeface="Calibri" panose="020F0502020204030204" pitchFamily="34" charset="0"/>
                <a:cs typeface="Calibri" panose="020F0502020204030204" pitchFamily="34" charset="0"/>
              </a:rPr>
              <a:t>Э</a:t>
            </a:r>
            <a:r>
              <a:rPr lang="ru-RU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ти данные выделяются из строк 59-60.</a:t>
            </a:r>
          </a:p>
          <a:p>
            <a:r>
              <a:rPr lang="ru-RU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3. Таблица 1001 удалена.</a:t>
            </a:r>
            <a:endParaRPr lang="ru-RU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6424193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Объект 2"/>
          <p:cNvGraphicFramePr>
            <a:graphicFrameLocks noGrp="1"/>
          </p:cNvGraphicFramePr>
          <p:nvPr>
            <p:ph/>
            <p:extLst>
              <p:ext uri="{D42A27DB-BD31-4B8C-83A1-F6EECF244321}">
                <p14:modId xmlns:p14="http://schemas.microsoft.com/office/powerpoint/2010/main" val="811167677"/>
              </p:ext>
            </p:extLst>
          </p:nvPr>
        </p:nvGraphicFramePr>
        <p:xfrm>
          <a:off x="457200" y="620686"/>
          <a:ext cx="8229599" cy="489654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448849"/>
                <a:gridCol w="552012"/>
                <a:gridCol w="279167"/>
                <a:gridCol w="586057"/>
                <a:gridCol w="586057"/>
                <a:gridCol w="586057"/>
                <a:gridCol w="482463"/>
                <a:gridCol w="482463"/>
                <a:gridCol w="385679"/>
                <a:gridCol w="455228"/>
                <a:gridCol w="455228"/>
                <a:gridCol w="385679"/>
                <a:gridCol w="386165"/>
                <a:gridCol w="386165"/>
                <a:gridCol w="386165"/>
                <a:gridCol w="386165"/>
              </a:tblGrid>
              <a:tr h="245064">
                <a:tc rowSpan="2">
                  <a:txBody>
                    <a:bodyPr/>
                    <a:lstStyle/>
                    <a:p>
                      <a:pPr marL="111760"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Травмы, отравления                      и некоторые другие последствия воздействия внешних причин</a:t>
                      </a:r>
                      <a:endParaRPr lang="ru-RU" sz="9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52526" marR="52526" marT="0" marB="0" anchor="ctr"/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8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S00-T98</a:t>
                      </a:r>
                      <a:endParaRPr lang="ru-RU" sz="9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52526" marR="52526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м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52526" marR="52526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48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52526" marR="52526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526" marR="52526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526" marR="52526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526" marR="52526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526" marR="52526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526" marR="52526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526" marR="52526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526" marR="52526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526" marR="52526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526" marR="52526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526" marR="52526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526" marR="52526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526" marR="52526" marT="0" marB="0" anchor="ctr"/>
                </a:tc>
              </a:tr>
              <a:tr h="38319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ж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52526" marR="52526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49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52526" marR="52526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526" marR="52526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526" marR="52526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526" marR="52526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526" marR="52526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526" marR="52526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526" marR="52526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526" marR="52526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526" marR="52526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526" marR="52526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526" marR="52526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526" marR="52526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526" marR="52526" marT="0" marB="0" anchor="ctr"/>
                </a:tc>
              </a:tr>
              <a:tr h="152439">
                <a:tc rowSpan="2">
                  <a:txBody>
                    <a:bodyPr/>
                    <a:lstStyle/>
                    <a:p>
                      <a:pPr marL="111760"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COVID</a:t>
                      </a:r>
                      <a:r>
                        <a:rPr lang="ru-RU" sz="80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-19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52526" marR="52526" marT="0" marB="0" anchor="ctr"/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8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U07</a:t>
                      </a:r>
                      <a:r>
                        <a:rPr lang="ru-RU" sz="8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.</a:t>
                      </a:r>
                      <a:r>
                        <a:rPr lang="en-US" sz="8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  <a:r>
                        <a:rPr lang="ru-RU" sz="8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, </a:t>
                      </a:r>
                      <a:r>
                        <a:rPr lang="en-US" sz="8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U07</a:t>
                      </a:r>
                      <a:r>
                        <a:rPr lang="ru-RU" sz="8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.</a:t>
                      </a:r>
                      <a:r>
                        <a:rPr lang="en-US" sz="8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</a:t>
                      </a:r>
                      <a:endParaRPr lang="ru-RU" sz="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52526" marR="52526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м</a:t>
                      </a:r>
                      <a:endParaRPr lang="ru-RU" sz="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52526" marR="52526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8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50</a:t>
                      </a:r>
                      <a:endParaRPr lang="ru-RU" sz="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52526" marR="52526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526" marR="52526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526" marR="52526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526" marR="52526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526" marR="52526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526" marR="52526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526" marR="52526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526" marR="52526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526" marR="52526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526" marR="52526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526" marR="52526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526" marR="52526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526" marR="52526" marT="0" marB="0" anchor="ctr"/>
                </a:tc>
              </a:tr>
              <a:tr h="15243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ж</a:t>
                      </a:r>
                      <a:endParaRPr lang="ru-RU" sz="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52526" marR="52526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51</a:t>
                      </a:r>
                      <a:endParaRPr lang="ru-RU" sz="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52526" marR="52526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526" marR="52526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526" marR="52526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526" marR="52526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526" marR="52526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526" marR="52526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526" marR="52526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526" marR="52526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526" marR="52526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526" marR="52526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526" marR="52526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526" marR="52526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526" marR="52526" marT="0" marB="0" anchor="ctr"/>
                </a:tc>
              </a:tr>
              <a:tr h="152439">
                <a:tc rowSpan="2">
                  <a:txBody>
                    <a:bodyPr/>
                    <a:lstStyle/>
                    <a:p>
                      <a:pPr marL="111760"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Всего по заболеваниям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52526" marR="52526" marT="0" marB="0" anchor="ctr"/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(стр. 01-50) (стр. 02-51)</a:t>
                      </a:r>
                      <a:endParaRPr lang="ru-RU" sz="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52526" marR="52526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м</a:t>
                      </a:r>
                      <a:endParaRPr lang="ru-RU" sz="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52526" marR="52526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52</a:t>
                      </a:r>
                      <a:endParaRPr lang="ru-RU" sz="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52526" marR="52526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526" marR="52526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526" marR="52526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526" marR="52526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526" marR="52526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526" marR="52526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526" marR="52526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526" marR="52526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526" marR="52526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526" marR="52526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526" marR="52526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526" marR="52526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526" marR="52526" marT="0" marB="0" anchor="ctr"/>
                </a:tc>
              </a:tr>
              <a:tr h="30487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ж</a:t>
                      </a:r>
                      <a:endParaRPr lang="ru-RU" sz="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52526" marR="52526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53</a:t>
                      </a:r>
                      <a:endParaRPr lang="ru-RU" sz="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52526" marR="52526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526" marR="52526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526" marR="52526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526" marR="52526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526" marR="52526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526" marR="52526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526" marR="52526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526" marR="52526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526" marR="52526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526" marR="52526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526" marR="52526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526" marR="52526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526" marR="52526" marT="0" marB="0" anchor="ctr"/>
                </a:tc>
              </a:tr>
              <a:tr h="457317">
                <a:tc>
                  <a:txBody>
                    <a:bodyPr/>
                    <a:lstStyle/>
                    <a:p>
                      <a:pPr marL="111760"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из них:</a:t>
                      </a:r>
                    </a:p>
                    <a:p>
                      <a:pPr marL="111760"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аборты (из стр. 45)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52526" marR="52526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8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O03-O0</a:t>
                      </a:r>
                      <a:r>
                        <a:rPr lang="ru-RU" sz="8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ru-RU" sz="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52526" marR="52526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ж</a:t>
                      </a:r>
                      <a:endParaRPr lang="ru-RU" sz="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52526" marR="52526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54</a:t>
                      </a:r>
                      <a:endParaRPr lang="ru-RU" sz="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52526" marR="52526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526" marR="52526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</a:rPr>
                        <a:t> </a:t>
                      </a:r>
                      <a:endParaRPr lang="ru-RU" sz="9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526" marR="52526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526" marR="52526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526" marR="52526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526" marR="52526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526" marR="52526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526" marR="52526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526" marR="52526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526" marR="52526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526" marR="52526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526" marR="52526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526" marR="52526" marT="0" marB="0" anchor="ctr"/>
                </a:tc>
              </a:tr>
              <a:tr h="152439">
                <a:tc rowSpan="2">
                  <a:txBody>
                    <a:bodyPr/>
                    <a:lstStyle/>
                    <a:p>
                      <a:pPr marL="111760"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 уход за больным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52526" marR="52526" marT="0" marB="0" anchor="ctr"/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52526" marR="52526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м</a:t>
                      </a:r>
                      <a:endParaRPr lang="ru-RU" sz="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52526" marR="52526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55</a:t>
                      </a:r>
                      <a:endParaRPr lang="ru-RU" sz="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52526" marR="52526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526" marR="52526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526" marR="52526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526" marR="52526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526" marR="52526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526" marR="52526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526" marR="52526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526" marR="52526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526" marR="52526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526" marR="52526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526" marR="52526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526" marR="52526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526" marR="52526" marT="0" marB="0" anchor="ctr"/>
                </a:tc>
              </a:tr>
              <a:tr h="15243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ж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52526" marR="52526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56</a:t>
                      </a:r>
                      <a:endParaRPr lang="ru-RU" sz="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52526" marR="52526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526" marR="52526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526" marR="52526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526" marR="52526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526" marR="52526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526" marR="52526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526" marR="52526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526" marR="52526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526" marR="52526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526" marR="52526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526" marR="52526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526" marR="52526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526" marR="52526" marT="0" marB="0" anchor="ctr"/>
                </a:tc>
              </a:tr>
              <a:tr h="152439">
                <a:tc rowSpan="2">
                  <a:txBody>
                    <a:bodyPr/>
                    <a:lstStyle/>
                    <a:p>
                      <a:pPr marL="111760"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отпуск в связи с санаторно-</a:t>
                      </a:r>
                    </a:p>
                    <a:p>
                      <a:pPr marL="111760"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курортным лечением (без туберкулеза и долечивания инфаркта миокарда)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52526" marR="52526" marT="0" marB="0" anchor="ctr"/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52526" marR="52526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м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52526" marR="52526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57</a:t>
                      </a:r>
                      <a:endParaRPr lang="ru-RU" sz="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52526" marR="52526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526" marR="52526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526" marR="52526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526" marR="52526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526" marR="52526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526" marR="52526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526" marR="52526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526" marR="52526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526" marR="52526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526" marR="52526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526" marR="52526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526" marR="52526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526" marR="52526" marT="0" marB="0" anchor="ctr"/>
                </a:tc>
              </a:tr>
              <a:tr h="76219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ж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52526" marR="52526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58</a:t>
                      </a:r>
                      <a:endParaRPr lang="ru-RU" sz="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52526" marR="52526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</a:rPr>
                        <a:t> </a:t>
                      </a:r>
                      <a:endParaRPr lang="ru-RU" sz="9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526" marR="52526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526" marR="52526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526" marR="52526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526" marR="52526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526" marR="52526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526" marR="52526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526" marR="52526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526" marR="52526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526" marR="52526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526" marR="52526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526" marR="52526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526" marR="52526" marT="0" marB="0" anchor="ctr"/>
                </a:tc>
              </a:tr>
              <a:tr h="152439">
                <a:tc rowSpan="2">
                  <a:txBody>
                    <a:bodyPr/>
                    <a:lstStyle/>
                    <a:p>
                      <a:pPr marL="111760"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освобождение от работы              в связи с карантином                 и бактерионосительством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52526" marR="52526" marT="0" marB="0" anchor="ctr"/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52526" marR="52526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м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52526" marR="52526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59</a:t>
                      </a:r>
                      <a:endParaRPr lang="ru-RU" sz="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52526" marR="52526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</a:rPr>
                        <a:t> </a:t>
                      </a:r>
                      <a:endParaRPr lang="ru-RU" sz="9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526" marR="52526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526" marR="52526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526" marR="52526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526" marR="52526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526" marR="52526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526" marR="52526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526" marR="52526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526" marR="52526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526" marR="52526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526" marR="52526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526" marR="52526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526" marR="52526" marT="0" marB="0" anchor="ctr"/>
                </a:tc>
              </a:tr>
              <a:tr h="30487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ж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52526" marR="52526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60</a:t>
                      </a:r>
                      <a:endParaRPr lang="ru-RU" sz="9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52526" marR="52526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</a:rPr>
                        <a:t> </a:t>
                      </a:r>
                      <a:endParaRPr lang="ru-RU" sz="9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526" marR="52526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</a:rPr>
                        <a:t> </a:t>
                      </a:r>
                      <a:endParaRPr lang="ru-RU" sz="9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526" marR="52526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526" marR="52526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526" marR="52526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526" marR="52526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526" marR="52526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</a:rPr>
                        <a:t> </a:t>
                      </a:r>
                      <a:endParaRPr lang="ru-RU" sz="9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526" marR="52526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526" marR="52526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526" marR="52526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526" marR="52526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526" marR="52526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526" marR="52526" marT="0" marB="0" anchor="ctr"/>
                </a:tc>
              </a:tr>
              <a:tr h="178173">
                <a:tc rowSpan="2">
                  <a:txBody>
                    <a:bodyPr/>
                    <a:lstStyle/>
                    <a:p>
                      <a:pPr marL="200660"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  из них: в связи                            с  карантином по </a:t>
                      </a:r>
                      <a:r>
                        <a:rPr lang="en-US" sz="80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COVID</a:t>
                      </a:r>
                      <a:r>
                        <a:rPr lang="ru-RU" sz="80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-19</a:t>
                      </a:r>
                      <a:endParaRPr lang="ru-RU" sz="90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200660"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 (из стр. 59–60)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52526" marR="52526" marT="0" marB="0" anchor="ctr"/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Z 20.8,</a:t>
                      </a:r>
                      <a:endParaRPr lang="ru-RU" sz="90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Z 22.8,</a:t>
                      </a:r>
                      <a:endParaRPr lang="ru-RU" sz="90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Z 29.0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52526" marR="52526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м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52526" marR="52526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61</a:t>
                      </a:r>
                      <a:endParaRPr lang="ru-RU" sz="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52526" marR="52526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</a:rPr>
                        <a:t> </a:t>
                      </a:r>
                      <a:endParaRPr lang="ru-RU" sz="9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526" marR="52526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</a:rPr>
                        <a:t> </a:t>
                      </a:r>
                      <a:endParaRPr lang="ru-RU" sz="9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526" marR="52526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</a:rPr>
                        <a:t> </a:t>
                      </a:r>
                      <a:endParaRPr lang="ru-RU" sz="9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526" marR="52526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</a:rPr>
                        <a:t> </a:t>
                      </a:r>
                      <a:endParaRPr lang="ru-RU" sz="9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526" marR="52526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526" marR="52526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</a:rPr>
                        <a:t> </a:t>
                      </a:r>
                      <a:endParaRPr lang="ru-RU" sz="9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526" marR="52526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</a:rPr>
                        <a:t> </a:t>
                      </a:r>
                      <a:endParaRPr lang="ru-RU" sz="9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526" marR="52526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526" marR="52526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526" marR="52526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526" marR="52526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526" marR="52526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526" marR="52526" marT="0" marB="0" anchor="ctr"/>
                </a:tc>
              </a:tr>
              <a:tr h="43158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ж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52526" marR="52526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62</a:t>
                      </a:r>
                      <a:endParaRPr lang="ru-RU" sz="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52526" marR="52526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</a:rPr>
                        <a:t> </a:t>
                      </a:r>
                      <a:endParaRPr lang="ru-RU" sz="9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526" marR="52526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526" marR="52526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526" marR="52526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526" marR="52526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</a:rPr>
                        <a:t> </a:t>
                      </a:r>
                      <a:endParaRPr lang="ru-RU" sz="9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526" marR="52526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</a:rPr>
                        <a:t> </a:t>
                      </a:r>
                      <a:endParaRPr lang="ru-RU" sz="9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526" marR="52526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526" marR="52526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</a:rPr>
                        <a:t> </a:t>
                      </a:r>
                      <a:endParaRPr lang="ru-RU" sz="9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526" marR="52526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526" marR="52526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526" marR="52526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526" marR="52526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526" marR="52526" marT="0" marB="0" anchor="ctr"/>
                </a:tc>
              </a:tr>
              <a:tr h="184253">
                <a:tc rowSpan="2">
                  <a:txBody>
                    <a:bodyPr/>
                    <a:lstStyle/>
                    <a:p>
                      <a:pPr marL="21590" indent="-21590" algn="ctr"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ИТОГО</a:t>
                      </a:r>
                    </a:p>
                    <a:p>
                      <a:pPr marL="111760" algn="ctr"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ПО ВСЕМ  ПРИЧИНАМ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52526" marR="52526" marT="0" marB="0" anchor="ctr"/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52526" marR="52526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м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52526" marR="52526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63</a:t>
                      </a:r>
                      <a:endParaRPr lang="ru-RU" sz="9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52526" marR="52526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526" marR="52526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526" marR="52526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526" marR="52526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526" marR="52526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526" marR="52526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526" marR="52526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526" marR="52526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</a:rPr>
                        <a:t> </a:t>
                      </a:r>
                      <a:endParaRPr lang="ru-RU" sz="9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526" marR="52526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526" marR="52526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526" marR="52526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526" marR="52526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526" marR="52526" marT="0" marB="0" anchor="ctr"/>
                </a:tc>
              </a:tr>
              <a:tr h="27306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ж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52526" marR="52526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64</a:t>
                      </a:r>
                      <a:endParaRPr lang="ru-RU" sz="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52526" marR="52526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526" marR="52526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526" marR="52526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526" marR="52526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526" marR="52526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526" marR="52526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526" marR="52526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526" marR="52526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526" marR="52526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526" marR="52526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526" marR="52526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526" marR="52526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526" marR="52526" marT="0" marB="0" anchor="ctr"/>
                </a:tc>
              </a:tr>
              <a:tr h="304878">
                <a:tc>
                  <a:txBody>
                    <a:bodyPr/>
                    <a:lstStyle/>
                    <a:p>
                      <a:pPr marL="111760" algn="ctr"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Отпуск по беременности                   и родам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52526" marR="52526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ru-RU" sz="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52526" marR="52526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ж</a:t>
                      </a:r>
                      <a:endParaRPr lang="ru-RU" sz="9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52526" marR="52526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65</a:t>
                      </a:r>
                      <a:endParaRPr lang="ru-RU" sz="9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52526" marR="52526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526" marR="52526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</a:rPr>
                        <a:t> </a:t>
                      </a:r>
                      <a:endParaRPr lang="ru-RU" sz="9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526" marR="52526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526" marR="52526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526" marR="52526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526" marR="52526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</a:rPr>
                        <a:t> </a:t>
                      </a:r>
                      <a:endParaRPr lang="ru-RU" sz="9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526" marR="52526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526" marR="52526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526" marR="52526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526" marR="52526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526" marR="52526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526" marR="52526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</a:rPr>
                        <a:t> </a:t>
                      </a:r>
                      <a:endParaRPr lang="ru-RU" sz="9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526" marR="52526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652779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>
            <a:extLst>
              <a:ext uri="{FF2B5EF4-FFF2-40B4-BE49-F238E27FC236}">
                <a16:creationId xmlns:a16="http://schemas.microsoft.com/office/drawing/2014/main" xmlns="" id="{6B24F9E1-DB04-4FA1-9A86-B455D9C798BA}"/>
              </a:ext>
            </a:extLst>
          </p:cNvPr>
          <p:cNvSpPr>
            <a:spLocks noGrp="1"/>
          </p:cNvSpPr>
          <p:nvPr>
            <p:ph/>
          </p:nvPr>
        </p:nvSpPr>
        <p:spPr>
          <a:xfrm>
            <a:off x="457200" y="457200"/>
            <a:ext cx="8229600" cy="5708104"/>
          </a:xfrm>
        </p:spPr>
        <p:txBody>
          <a:bodyPr>
            <a:normAutofit fontScale="85000" lnSpcReduction="10000"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ru-RU" sz="2800" dirty="0">
                <a:latin typeface="Calibri" panose="020F0502020204030204" pitchFamily="34" charset="0"/>
                <a:cs typeface="Calibri" panose="020F0502020204030204" pitchFamily="34" charset="0"/>
              </a:rPr>
              <a:t>строка </a:t>
            </a:r>
            <a:r>
              <a:rPr lang="ru-RU" sz="3200" b="1" dirty="0" smtClean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65</a:t>
            </a:r>
            <a:r>
              <a:rPr lang="ru-RU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u-RU" sz="2800" b="1" dirty="0">
                <a:latin typeface="Calibri" panose="020F0502020204030204" pitchFamily="34" charset="0"/>
                <a:cs typeface="Calibri" panose="020F0502020204030204" pitchFamily="34" charset="0"/>
              </a:rPr>
              <a:t>– «Отпуск по беременности и родам». 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ru-RU" dirty="0">
                <a:latin typeface="Calibri" panose="020F0502020204030204" pitchFamily="34" charset="0"/>
                <a:cs typeface="Calibri" panose="020F0502020204030204" pitchFamily="34" charset="0"/>
              </a:rPr>
              <a:t>Если есть женщины, рожавшие в возрасте </a:t>
            </a:r>
            <a:r>
              <a:rPr lang="ru-RU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50-59 лет</a:t>
            </a:r>
            <a:r>
              <a:rPr lang="ru-RU" dirty="0">
                <a:latin typeface="Calibri" panose="020F0502020204030204" pitchFamily="34" charset="0"/>
                <a:cs typeface="Calibri" panose="020F0502020204030204" pitchFamily="34" charset="0"/>
              </a:rPr>
              <a:t>, то </a:t>
            </a:r>
            <a:r>
              <a:rPr lang="ru-RU" sz="3200" dirty="0">
                <a:latin typeface="Calibri" panose="020F0502020204030204" pitchFamily="34" charset="0"/>
                <a:cs typeface="Calibri" panose="020F0502020204030204" pitchFamily="34" charset="0"/>
              </a:rPr>
              <a:t>обязательно </a:t>
            </a:r>
            <a:r>
              <a:rPr lang="ru-RU" dirty="0">
                <a:latin typeface="Calibri" panose="020F0502020204030204" pitchFamily="34" charset="0"/>
                <a:cs typeface="Calibri" panose="020F0502020204030204" pitchFamily="34" charset="0"/>
              </a:rPr>
              <a:t>должны быть предоставлены документы, подтверждающие факт родов (№ больничного листа, выписка из родильного дома).  В этой строке не должны указываться отпуска по уходу за малолетними детьми.</a:t>
            </a: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lnSpc>
                <a:spcPct val="150000"/>
              </a:lnSpc>
              <a:buNone/>
            </a:pPr>
            <a:r>
              <a:rPr lang="ru-RU" b="1" dirty="0">
                <a:latin typeface="Calibri" panose="020F0502020204030204" pitchFamily="34" charset="0"/>
                <a:cs typeface="Calibri" panose="020F0502020204030204" pitchFamily="34" charset="0"/>
              </a:rPr>
              <a:t>Особое внимание</a:t>
            </a:r>
            <a:r>
              <a:rPr lang="ru-RU" dirty="0">
                <a:latin typeface="Calibri" panose="020F0502020204030204" pitchFamily="34" charset="0"/>
                <a:cs typeface="Calibri" panose="020F0502020204030204" pitchFamily="34" charset="0"/>
              </a:rPr>
              <a:t>: по строкам </a:t>
            </a:r>
            <a:r>
              <a:rPr lang="ru-RU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03 - 04 </a:t>
            </a:r>
            <a:r>
              <a:rPr lang="ru-RU" dirty="0">
                <a:latin typeface="Calibri" panose="020F0502020204030204" pitchFamily="34" charset="0"/>
                <a:cs typeface="Calibri" panose="020F0502020204030204" pitchFamily="34" charset="0"/>
              </a:rPr>
              <a:t>«из них: туберкулез» -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u-RU" dirty="0">
                <a:latin typeface="Calibri" panose="020F0502020204030204" pitchFamily="34" charset="0"/>
                <a:cs typeface="Calibri" panose="020F0502020204030204" pitchFamily="34" charset="0"/>
              </a:rPr>
              <a:t>средняя длительность листка временной нетрудоспособности </a:t>
            </a:r>
            <a:r>
              <a:rPr lang="ru-RU" b="1" dirty="0">
                <a:latin typeface="Calibri" panose="020F0502020204030204" pitchFamily="34" charset="0"/>
                <a:cs typeface="Calibri" panose="020F0502020204030204" pitchFamily="34" charset="0"/>
              </a:rPr>
              <a:t>не менее 90</a:t>
            </a:r>
            <a:r>
              <a:rPr lang="ru-RU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u-RU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дней.</a:t>
            </a:r>
            <a:r>
              <a:rPr lang="ru-RU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ru-RU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lnSpc>
                <a:spcPct val="150000"/>
              </a:lnSpc>
              <a:buNone/>
            </a:pPr>
            <a:r>
              <a:rPr lang="ru-RU" dirty="0">
                <a:latin typeface="Calibri" panose="020F0502020204030204" pitchFamily="34" charset="0"/>
                <a:cs typeface="Calibri" panose="020F0502020204030204" pitchFamily="34" charset="0"/>
              </a:rPr>
              <a:t>П</a:t>
            </a:r>
            <a:r>
              <a:rPr lang="ru-RU" dirty="0" smtClean="0">
                <a:latin typeface="Calibri" panose="020F0502020204030204" pitchFamily="34" charset="0"/>
                <a:cs typeface="Calibri" panose="020F0502020204030204" pitchFamily="34" charset="0"/>
              </a:rPr>
              <a:t>о строке </a:t>
            </a:r>
            <a:r>
              <a:rPr lang="ru-RU" b="1" dirty="0" smtClean="0">
                <a:solidFill>
                  <a:schemeClr val="accent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54</a:t>
            </a:r>
            <a:r>
              <a:rPr lang="ru-RU" b="1" dirty="0" smtClean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u-RU" dirty="0">
                <a:latin typeface="Calibri" panose="020F0502020204030204" pitchFamily="34" charset="0"/>
                <a:cs typeface="Calibri" panose="020F0502020204030204" pitchFamily="34" charset="0"/>
              </a:rPr>
              <a:t>«из них: аборты (из стр.</a:t>
            </a:r>
            <a:r>
              <a:rPr lang="ru-RU" b="1" dirty="0">
                <a:solidFill>
                  <a:schemeClr val="accent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45</a:t>
            </a:r>
            <a:r>
              <a:rPr lang="ru-RU" dirty="0">
                <a:latin typeface="Calibri" panose="020F0502020204030204" pitchFamily="34" charset="0"/>
                <a:cs typeface="Calibri" panose="020F0502020204030204" pitchFamily="34" charset="0"/>
              </a:rPr>
              <a:t>)»- средняя длительность листка временной нетрудоспособности </a:t>
            </a:r>
            <a:r>
              <a:rPr lang="ru-RU" b="1" dirty="0">
                <a:latin typeface="Calibri" panose="020F0502020204030204" pitchFamily="34" charset="0"/>
                <a:cs typeface="Calibri" panose="020F0502020204030204" pitchFamily="34" charset="0"/>
              </a:rPr>
              <a:t>3-5 дней (э</a:t>
            </a:r>
            <a:r>
              <a:rPr lang="ru-RU" dirty="0">
                <a:latin typeface="Calibri" panose="020F0502020204030204" pitchFamily="34" charset="0"/>
                <a:cs typeface="Calibri" panose="020F0502020204030204" pitchFamily="34" charset="0"/>
              </a:rPr>
              <a:t>та строка выделяется отдельно из строки </a:t>
            </a:r>
            <a:r>
              <a:rPr lang="ru-RU" dirty="0">
                <a:solidFill>
                  <a:srgbClr val="00B0F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45</a:t>
            </a:r>
            <a:r>
              <a:rPr lang="ru-RU" dirty="0">
                <a:latin typeface="Calibri" panose="020F0502020204030204" pitchFamily="34" charset="0"/>
                <a:cs typeface="Calibri" panose="020F0502020204030204" pitchFamily="34" charset="0"/>
              </a:rPr>
              <a:t> и не включается в строку </a:t>
            </a:r>
            <a:r>
              <a:rPr lang="ru-RU" b="1" dirty="0">
                <a:solidFill>
                  <a:schemeClr val="accent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60.</a:t>
            </a:r>
          </a:p>
          <a:p>
            <a:pPr algn="just"/>
            <a:endParaRPr lang="ru-RU" sz="2400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80816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/>
          </p:nvPr>
        </p:nvSpPr>
        <p:spPr>
          <a:xfrm>
            <a:off x="539552" y="457200"/>
            <a:ext cx="8352928" cy="5924128"/>
          </a:xfrm>
        </p:spPr>
        <p:txBody>
          <a:bodyPr>
            <a:normAutofit/>
          </a:bodyPr>
          <a:lstStyle/>
          <a:p>
            <a:pPr marL="0" indent="450000" algn="just">
              <a:lnSpc>
                <a:spcPct val="150000"/>
              </a:lnSpc>
              <a:buNone/>
            </a:pP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Листки нетрудоспособности, выданные по причинам иных обстоятельств   (протезирование, донорство, обследования, в результате которых пациенту  был поставлен диагноз «здоров» и т.д.) включать в строки </a:t>
            </a:r>
            <a:r>
              <a:rPr lang="ru-RU" sz="2000" b="1" dirty="0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63-64</a:t>
            </a:r>
            <a:r>
              <a:rPr lang="ru-RU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код по МКБ-10 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Z00-Z99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ru-RU" sz="2000" i="1" dirty="0" smtClean="0">
                <a:latin typeface="Arial" panose="020B0604020202020204" pitchFamily="34" charset="0"/>
                <a:cs typeface="Arial" panose="020B0604020202020204" pitchFamily="34" charset="0"/>
              </a:rPr>
              <a:t>подготовить пояснительную записку.</a:t>
            </a:r>
            <a:endParaRPr lang="ru-RU" sz="200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8118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/>
          </p:nvPr>
        </p:nvSpPr>
        <p:spPr>
          <a:xfrm>
            <a:off x="899592" y="332656"/>
            <a:ext cx="7787208" cy="5534744"/>
          </a:xfrm>
        </p:spPr>
        <p:txBody>
          <a:bodyPr/>
          <a:lstStyle/>
          <a:p>
            <a:r>
              <a:rPr lang="ru-RU" sz="4000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Благодарю за </a:t>
            </a:r>
            <a:r>
              <a:rPr lang="ru-RU" sz="4000" b="1" dirty="0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внимание!</a:t>
            </a:r>
            <a:endParaRPr lang="ru-RU" sz="4000" b="1" dirty="0">
              <a:solidFill>
                <a:schemeClr val="accent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7089423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араллакс">
  <a:themeElements>
    <a:clrScheme name="Параллакс">
      <a:dk1>
        <a:sysClr val="windowText" lastClr="000000"/>
      </a:dk1>
      <a:lt1>
        <a:sysClr val="window" lastClr="FFFFFF"/>
      </a:lt1>
      <a:dk2>
        <a:srgbClr val="212121"/>
      </a:dk2>
      <a:lt2>
        <a:srgbClr val="EBEBEB"/>
      </a:lt2>
      <a:accent1>
        <a:srgbClr val="30ACEC"/>
      </a:accent1>
      <a:accent2>
        <a:srgbClr val="80C34F"/>
      </a:accent2>
      <a:accent3>
        <a:srgbClr val="E29D3E"/>
      </a:accent3>
      <a:accent4>
        <a:srgbClr val="D64A3B"/>
      </a:accent4>
      <a:accent5>
        <a:srgbClr val="D64787"/>
      </a:accent5>
      <a:accent6>
        <a:srgbClr val="A666E1"/>
      </a:accent6>
      <a:hlink>
        <a:srgbClr val="3085ED"/>
      </a:hlink>
      <a:folHlink>
        <a:srgbClr val="82B6F4"/>
      </a:folHlink>
    </a:clrScheme>
    <a:fontScheme name="Параллакс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Параллакс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4F7A876A-7598-49CA-AFC8-8EDA2551E4A7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Параллакс</Template>
  <TotalTime>24558</TotalTime>
  <Words>477</Words>
  <Application>Microsoft Office PowerPoint</Application>
  <PresentationFormat>Экран (4:3)</PresentationFormat>
  <Paragraphs>300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2" baseType="lpstr">
      <vt:lpstr>Arial</vt:lpstr>
      <vt:lpstr>Calibri</vt:lpstr>
      <vt:lpstr>Corbel</vt:lpstr>
      <vt:lpstr>Times New Roman</vt:lpstr>
      <vt:lpstr>Параллакс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FRIHCOI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i.son</dc:creator>
  <cp:lastModifiedBy>Мельникова Ольга Николаевна</cp:lastModifiedBy>
  <cp:revision>761</cp:revision>
  <cp:lastPrinted>2021-12-08T12:10:43Z</cp:lastPrinted>
  <dcterms:created xsi:type="dcterms:W3CDTF">2015-03-17T12:19:09Z</dcterms:created>
  <dcterms:modified xsi:type="dcterms:W3CDTF">2022-12-13T10:31:57Z</dcterms:modified>
</cp:coreProperties>
</file>