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22"/>
  </p:notesMasterIdLst>
  <p:sldIdLst>
    <p:sldId id="256" r:id="rId2"/>
    <p:sldId id="257" r:id="rId3"/>
    <p:sldId id="305" r:id="rId4"/>
    <p:sldId id="300" r:id="rId5"/>
    <p:sldId id="304" r:id="rId6"/>
    <p:sldId id="301" r:id="rId7"/>
    <p:sldId id="260" r:id="rId8"/>
    <p:sldId id="303" r:id="rId9"/>
    <p:sldId id="302" r:id="rId10"/>
    <p:sldId id="263" r:id="rId11"/>
    <p:sldId id="264" r:id="rId12"/>
    <p:sldId id="261" r:id="rId13"/>
    <p:sldId id="265" r:id="rId14"/>
    <p:sldId id="306" r:id="rId15"/>
    <p:sldId id="266" r:id="rId16"/>
    <p:sldId id="267" r:id="rId17"/>
    <p:sldId id="268" r:id="rId18"/>
    <p:sldId id="269" r:id="rId19"/>
    <p:sldId id="294" r:id="rId20"/>
    <p:sldId id="30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88167" autoAdjust="0"/>
  </p:normalViewPr>
  <p:slideViewPr>
    <p:cSldViewPr snapToGrid="0">
      <p:cViewPr varScale="1">
        <p:scale>
          <a:sx n="75" d="100"/>
          <a:sy n="75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71DC2-D99E-4AFD-908A-D06BA463C822}" type="datetimeFigureOut">
              <a:rPr lang="ru-RU" smtClean="0"/>
              <a:t>16.12.2022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DEF04-529D-4978-92E9-F816AB554E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563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DEF04-529D-4978-92E9-F816AB554E1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013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DEF04-529D-4978-92E9-F816AB554E1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428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DEF04-529D-4978-92E9-F816AB554E1F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047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21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4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72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75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52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05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03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08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60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178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31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12/16/2022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108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8E415530AE515745905B49FE2327AFE15329812ED6C0428322F1468D225345C35BCBA85886EFF21F75B90BAD9BF0117A63F8CE3F82AF0P3S7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56238" y="993054"/>
            <a:ext cx="8884750" cy="2509213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№30</a:t>
            </a:r>
            <a:b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«Сведения о медицинской организации»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«ШТАТЫ МЕДИЦИНСКОЙ ОРГАНИЗАЦИИ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 МЕДИЦИНСКОЙ ОРГАНИЗАЦИИ.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160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0026" y="132080"/>
            <a:ext cx="7498080" cy="1991360"/>
          </a:xfrm>
        </p:spPr>
        <p:txBody>
          <a:bodyPr>
            <a:noAutofit/>
          </a:bodyPr>
          <a:lstStyle/>
          <a:p>
            <a:pPr algn="ctr"/>
            <a:r>
              <a:rPr lang="ru-RU" altLang="ru-RU" sz="2400" b="1" i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НИЖЕИЗЛОЖЕННОЕ ВСЕ ОЧЕНЬ ХОРОШО ЗНАЮТ. </a:t>
            </a:r>
            <a:br>
              <a:rPr lang="ru-RU" altLang="ru-RU" sz="2400" b="1" i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i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ВСЕ ЖЕ ПОВТОРИМ! </a:t>
            </a:r>
            <a:br>
              <a:rPr lang="ru-RU" altLang="ru-RU" sz="2400" b="1" i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i="1" cap="none" dirty="0" smtClean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1100. Должности и физические лица медицинской организации</a:t>
            </a:r>
            <a:b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74" y="2211184"/>
            <a:ext cx="10363826" cy="3580015"/>
          </a:xfrm>
        </p:spPr>
        <p:txBody>
          <a:bodyPr>
            <a:normAutofit lnSpcReduction="10000"/>
          </a:bodyPr>
          <a:lstStyle/>
          <a:p>
            <a:pPr marL="533400" lvl="0" indent="-533400" algn="ctr">
              <a:lnSpc>
                <a:spcPct val="8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cap="none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сведения о:</a:t>
            </a:r>
            <a:endParaRPr lang="en-US" altLang="ru-RU" cap="none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 algn="ctr">
              <a:lnSpc>
                <a:spcPct val="80000"/>
              </a:lnSpc>
              <a:spcBef>
                <a:spcPts val="0"/>
              </a:spcBef>
              <a:buClrTx/>
              <a:buNone/>
              <a:defRPr/>
            </a:pPr>
            <a:endParaRPr lang="ru-RU" altLang="ru-RU" cap="none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 algn="ctr">
              <a:lnSpc>
                <a:spcPct val="80000"/>
              </a:lnSpc>
              <a:spcBef>
                <a:spcPts val="0"/>
              </a:spcBef>
              <a:buClrTx/>
              <a:buNone/>
              <a:defRPr/>
            </a:pPr>
            <a:endParaRPr lang="ru-RU" altLang="ru-RU" cap="none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8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cap="none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ru-RU" b="1" u="sng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должностях</a:t>
            </a:r>
            <a:r>
              <a:rPr lang="ru-RU" altLang="ru-RU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cap="none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(врачей, специалистов с высшим немедицинским образованием, среднего мед. персонала, провизоров, фармацевтов, а также младшего и прочего персонала) </a:t>
            </a:r>
            <a:endParaRPr lang="en-US" altLang="ru-RU" cap="none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80000"/>
              </a:lnSpc>
              <a:spcBef>
                <a:spcPts val="0"/>
              </a:spcBef>
              <a:buClrTx/>
              <a:buNone/>
              <a:defRPr/>
            </a:pPr>
            <a:endParaRPr lang="ru-RU" altLang="ru-RU" cap="none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8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cap="none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altLang="ru-RU" b="1" u="sng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специальностях</a:t>
            </a:r>
            <a:r>
              <a:rPr lang="ru-RU" altLang="ru-RU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cap="none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врачей, провизоров и среднего мед. </a:t>
            </a:r>
            <a:r>
              <a:rPr lang="ru-RU" altLang="ru-RU" cap="none" dirty="0" smtClean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</a:t>
            </a:r>
            <a:endParaRPr lang="en-US" altLang="ru-RU" cap="none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80000"/>
              </a:lnSpc>
              <a:spcBef>
                <a:spcPts val="0"/>
              </a:spcBef>
              <a:buClrTx/>
              <a:buNone/>
              <a:defRPr/>
            </a:pPr>
            <a:endParaRPr lang="ru-RU" altLang="ru-RU" cap="none" dirty="0">
              <a:solidFill>
                <a:srgbClr val="4454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8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cap="none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altLang="ru-RU" b="1" u="sng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лицах</a:t>
            </a:r>
            <a:r>
              <a:rPr lang="ru-RU" altLang="ru-RU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b="1" i="1" u="sng" cap="none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</a:t>
            </a:r>
            <a:r>
              <a:rPr lang="ru-RU" altLang="ru-RU" b="1" i="1" u="sng" cap="none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работниках</a:t>
            </a:r>
            <a:r>
              <a:rPr lang="ru-RU" altLang="ru-RU" b="1" u="sng" cap="none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cap="none" dirty="0">
                <a:solidFill>
                  <a:srgbClr val="4454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трудовую книжку в данной медицинской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1947340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4684" y="157943"/>
            <a:ext cx="8129847" cy="1188719"/>
          </a:xfrm>
        </p:spPr>
        <p:txBody>
          <a:bodyPr>
            <a:normAutofit/>
          </a:bodyPr>
          <a:lstStyle/>
          <a:p>
            <a: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1100. Должности и физические лица медицинской организации</a:t>
            </a:r>
            <a:b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5461" y="1377878"/>
            <a:ext cx="10363826" cy="5172551"/>
          </a:xfrm>
        </p:spPr>
        <p:txBody>
          <a:bodyPr>
            <a:normAutofit/>
          </a:bodyPr>
          <a:lstStyle/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sz="1800" b="1" u="sng" cap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работники </a:t>
            </a: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(гр.9-11) – это фактически работающие (имеют трудовые книжки в данной организации), а также длительно отсутствующие, т.е. находящиеся в </a:t>
            </a: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ru-RU" altLang="ru-RU" sz="1800" cap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декретном отпуске,</a:t>
            </a: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длительной командировке, </a:t>
            </a: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 длительно болеющие, </a:t>
            </a: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временно работающие на их должностях, на основании трудовых книжек</a:t>
            </a:r>
            <a:r>
              <a:rPr lang="ru-RU" altLang="ru-RU" sz="1800" cap="none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endParaRPr lang="en-US" altLang="ru-RU" sz="1800" cap="none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sz="1800" b="1" u="sng" cap="none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учитываются</a:t>
            </a: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внешние совместители. </a:t>
            </a: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sz="1800" b="1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графы с 9 по 11 </a:t>
            </a:r>
            <a:r>
              <a:rPr lang="ru-RU" altLang="ru-RU" sz="1800" b="1" u="sng" cap="none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включаются !!!)</a:t>
            </a:r>
            <a:endParaRPr lang="ru-RU" altLang="ru-RU" sz="1800" cap="none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endParaRPr lang="en-US" altLang="ru-RU" sz="1800" cap="none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u="sng" cap="none" dirty="0">
                <a:solidFill>
                  <a:srgbClr val="0563C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совместители</a:t>
            </a: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физические лица (гр.9-11), указываются </a:t>
            </a:r>
            <a:r>
              <a:rPr lang="ru-RU" altLang="ru-RU" sz="1800" b="1" i="1" u="sng" cap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один раз</a:t>
            </a:r>
            <a:r>
              <a:rPr lang="ru-RU" alt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по основной занимаемой должности</a:t>
            </a:r>
          </a:p>
          <a:p>
            <a:endParaRPr lang="ru-RU" sz="1800" dirty="0" smtClean="0"/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r>
              <a:rPr 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если работник совмещает должность (внутренний совместитель), то должность в гр. 4, 6, 8 показывается, </a:t>
            </a:r>
            <a:r>
              <a:rPr lang="ru-RU" sz="1800" b="1" i="1" u="sng" cap="none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занятая</a:t>
            </a:r>
            <a:r>
              <a:rPr 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cap="none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указания физического лица</a:t>
            </a:r>
            <a:r>
              <a:rPr lang="ru-RU" sz="18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33400" lvl="0" indent="-533400">
              <a:lnSpc>
                <a:spcPct val="100000"/>
              </a:lnSpc>
              <a:spcBef>
                <a:spcPts val="0"/>
              </a:spcBef>
              <a:buClrTx/>
              <a:buNone/>
              <a:defRPr/>
            </a:pPr>
            <a:endParaRPr lang="ru-RU" sz="1800" cap="none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472" lvl="0" indent="-347472">
              <a:lnSpc>
                <a:spcPct val="80000"/>
              </a:lnSpc>
              <a:spcBef>
                <a:spcPts val="480"/>
              </a:spcBef>
              <a:buClrTx/>
              <a:buNone/>
              <a:defRPr/>
            </a:pPr>
            <a:r>
              <a:rPr 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лица, находящиеся в декретном отпуске или длительной командировке, </a:t>
            </a:r>
            <a:r>
              <a:rPr lang="ru-RU" sz="1800" u="sng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по тем должностям, с которых состоялся декретный отпуск</a:t>
            </a:r>
            <a:r>
              <a:rPr lang="ru-RU" sz="1800" cap="none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командировка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06539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5055" y="266008"/>
            <a:ext cx="8096596" cy="914400"/>
          </a:xfrm>
        </p:spPr>
        <p:txBody>
          <a:bodyPr>
            <a:normAutofit fontScale="90000"/>
          </a:bodyPr>
          <a:lstStyle/>
          <a:p>
            <a:r>
              <a:rPr lang="ru-RU" altLang="ru-RU" sz="27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1100. Должности и физические лица медицинской организации</a:t>
            </a:r>
            <a:r>
              <a:rPr lang="ru-RU" altLang="ru-RU" sz="20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4080" y="1263535"/>
            <a:ext cx="10759440" cy="5195453"/>
          </a:xfrm>
        </p:spPr>
        <p:txBody>
          <a:bodyPr>
            <a:normAutofit/>
          </a:bodyPr>
          <a:lstStyle/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должности врачей в </a:t>
            </a:r>
            <a:r>
              <a:rPr lang="ru-RU" altLang="ru-RU" sz="1800" cap="non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противотуберкулезных 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диспансерах, </a:t>
            </a:r>
            <a:r>
              <a:rPr lang="ru-RU" altLang="ru-RU" sz="1800" cap="non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туберкулезных 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отделениях (кабинетах) больниц и поликлиник </a:t>
            </a:r>
            <a:r>
              <a:rPr lang="ru-RU" altLang="ru-RU" sz="1800" cap="none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к должностям фтизиатров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None/>
              <a:defRPr/>
            </a:pP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 </a:t>
            </a:r>
            <a:r>
              <a:rPr lang="ru-RU" altLang="ru-RU" sz="1800" u="sng" cap="none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должностей вспомогательных отделений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рентгеновского,</a:t>
            </a: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None/>
              <a:defRPr/>
            </a:pP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физиотерапевтического, лабораторий и т.д.  </a:t>
            </a: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None/>
              <a:defRPr/>
            </a:pP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 </a:t>
            </a:r>
            <a:r>
              <a:rPr lang="ru-RU" altLang="ru-RU" sz="1800" u="sng" cap="none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 специалистов-консультантов (не фтизиатров</a:t>
            </a:r>
            <a:r>
              <a:rPr lang="ru-RU" altLang="ru-RU" sz="1800" cap="none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ru-RU" sz="1800" cap="none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None/>
              <a:defRPr/>
            </a:pPr>
            <a:endParaRPr lang="ru-RU" altLang="ru-RU" sz="1800" cap="none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lang="ru-RU" altLang="ru-RU" sz="1800" cap="non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должности врачей в </a:t>
            </a:r>
            <a:r>
              <a:rPr lang="ru-RU" altLang="ru-RU" sz="1800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онкологических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cap="non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диспансерах, онкологических 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отделениях и кабинетах других больниц и поликлиник </a:t>
            </a:r>
            <a:r>
              <a:rPr lang="ru-RU" altLang="ru-RU" sz="1800" cap="none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 к должностям врачей онкологов</a:t>
            </a: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None/>
              <a:defRPr/>
            </a:pP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ru-RU" altLang="ru-RU" sz="1800" cap="none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должностей радиологов  </a:t>
            </a:r>
            <a:r>
              <a:rPr lang="ru-RU" altLang="ru-RU" sz="1800" u="sng" cap="none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других должностей консультантов-</a:t>
            </a:r>
            <a:r>
              <a:rPr lang="ru-RU" altLang="ru-RU" sz="1800" cap="none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u="sng" cap="none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специалистов.</a:t>
            </a:r>
            <a:endParaRPr lang="en-US" altLang="ru-RU" sz="1800" u="sng" cap="none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None/>
              <a:defRPr/>
            </a:pPr>
            <a:endParaRPr lang="ru-RU" altLang="ru-RU" sz="1800" cap="none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None/>
              <a:defRPr/>
            </a:pPr>
            <a:r>
              <a:rPr lang="ru-RU" altLang="ru-RU" sz="1800" cap="none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ru-RU" altLang="ru-RU" sz="1800" u="sng" cap="none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врачей - </a:t>
            </a:r>
            <a:r>
              <a:rPr lang="ru-RU" altLang="ru-RU" sz="1800" u="sng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заведующих отделениями 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(кабинетами) показывают как специалистов в соответствующих строках.</a:t>
            </a:r>
          </a:p>
          <a:p>
            <a:pPr marL="0" lvl="0" indent="0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None/>
              <a:defRPr/>
            </a:pP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Например, </a:t>
            </a:r>
            <a:r>
              <a:rPr lang="ru-RU" altLang="ru-RU" sz="1800" i="1" cap="none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заведующих терапевтическим отделением – как терапевт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т.д.</a:t>
            </a:r>
          </a:p>
        </p:txBody>
      </p:sp>
    </p:spTree>
    <p:extLst>
      <p:ext uri="{BB962C8B-B14F-4D97-AF65-F5344CB8AC3E}">
        <p14:creationId xmlns:p14="http://schemas.microsoft.com/office/powerpoint/2010/main" val="2529906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4788" y="35508"/>
            <a:ext cx="8710367" cy="1218831"/>
          </a:xfrm>
        </p:spPr>
        <p:txBody>
          <a:bodyPr>
            <a:normAutofit/>
          </a:bodyPr>
          <a:lstStyle/>
          <a:p>
            <a: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1100. Должности и физические лица медицинской организации</a:t>
            </a:r>
            <a:b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740349"/>
              </p:ext>
            </p:extLst>
          </p:nvPr>
        </p:nvGraphicFramePr>
        <p:xfrm>
          <a:off x="1122217" y="1055716"/>
          <a:ext cx="10723419" cy="2839788"/>
        </p:xfrm>
        <a:graphic>
          <a:graphicData uri="http://schemas.openxmlformats.org/drawingml/2006/table">
            <a:tbl>
              <a:tblPr/>
              <a:tblGrid>
                <a:gridCol w="1680386">
                  <a:extLst>
                    <a:ext uri="{9D8B030D-6E8A-4147-A177-3AD203B41FA5}">
                      <a16:colId xmlns:a16="http://schemas.microsoft.com/office/drawing/2014/main" xmlns="" val="1802579221"/>
                    </a:ext>
                  </a:extLst>
                </a:gridCol>
                <a:gridCol w="372314">
                  <a:extLst>
                    <a:ext uri="{9D8B030D-6E8A-4147-A177-3AD203B41FA5}">
                      <a16:colId xmlns:a16="http://schemas.microsoft.com/office/drawing/2014/main" xmlns="" val="4282399049"/>
                    </a:ext>
                  </a:extLst>
                </a:gridCol>
                <a:gridCol w="1023365">
                  <a:extLst>
                    <a:ext uri="{9D8B030D-6E8A-4147-A177-3AD203B41FA5}">
                      <a16:colId xmlns:a16="http://schemas.microsoft.com/office/drawing/2014/main" xmlns="" val="1098640180"/>
                    </a:ext>
                  </a:extLst>
                </a:gridCol>
                <a:gridCol w="933769">
                  <a:extLst>
                    <a:ext uri="{9D8B030D-6E8A-4147-A177-3AD203B41FA5}">
                      <a16:colId xmlns:a16="http://schemas.microsoft.com/office/drawing/2014/main" xmlns="" val="680237606"/>
                    </a:ext>
                  </a:extLst>
                </a:gridCol>
                <a:gridCol w="937753">
                  <a:extLst>
                    <a:ext uri="{9D8B030D-6E8A-4147-A177-3AD203B41FA5}">
                      <a16:colId xmlns:a16="http://schemas.microsoft.com/office/drawing/2014/main" xmlns="" val="868464750"/>
                    </a:ext>
                  </a:extLst>
                </a:gridCol>
                <a:gridCol w="774490">
                  <a:extLst>
                    <a:ext uri="{9D8B030D-6E8A-4147-A177-3AD203B41FA5}">
                      <a16:colId xmlns:a16="http://schemas.microsoft.com/office/drawing/2014/main" xmlns="" val="1203877771"/>
                    </a:ext>
                  </a:extLst>
                </a:gridCol>
                <a:gridCol w="828248">
                  <a:extLst>
                    <a:ext uri="{9D8B030D-6E8A-4147-A177-3AD203B41FA5}">
                      <a16:colId xmlns:a16="http://schemas.microsoft.com/office/drawing/2014/main" xmlns="" val="949518459"/>
                    </a:ext>
                  </a:extLst>
                </a:gridCol>
                <a:gridCol w="752590">
                  <a:extLst>
                    <a:ext uri="{9D8B030D-6E8A-4147-A177-3AD203B41FA5}">
                      <a16:colId xmlns:a16="http://schemas.microsoft.com/office/drawing/2014/main" xmlns="" val="2739248528"/>
                    </a:ext>
                  </a:extLst>
                </a:gridCol>
                <a:gridCol w="1182642">
                  <a:extLst>
                    <a:ext uri="{9D8B030D-6E8A-4147-A177-3AD203B41FA5}">
                      <a16:colId xmlns:a16="http://schemas.microsoft.com/office/drawing/2014/main" xmlns="" val="233532743"/>
                    </a:ext>
                  </a:extLst>
                </a:gridCol>
                <a:gridCol w="1118931">
                  <a:extLst>
                    <a:ext uri="{9D8B030D-6E8A-4147-A177-3AD203B41FA5}">
                      <a16:colId xmlns:a16="http://schemas.microsoft.com/office/drawing/2014/main" xmlns="" val="3359655141"/>
                    </a:ext>
                  </a:extLst>
                </a:gridCol>
                <a:gridCol w="1118931">
                  <a:extLst>
                    <a:ext uri="{9D8B030D-6E8A-4147-A177-3AD203B41FA5}">
                      <a16:colId xmlns:a16="http://schemas.microsoft.com/office/drawing/2014/main" xmlns="" val="4213706302"/>
                    </a:ext>
                  </a:extLst>
                </a:gridCol>
              </a:tblGrid>
              <a:tr h="1097020"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должности (специальности)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должностей в целом по организации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них, в подразделениях, оказывающих медицинскую помощь: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физических лиц основных работников на занятых должностях 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них, в подразделениях, оказывающих медицинскую помощь: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0658214"/>
                  </a:ext>
                </a:extLst>
              </a:tr>
              <a:tr h="6149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амбулаторных условиях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стационарных условиях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амбулаторных условиях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стационарных условиях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31151266"/>
                  </a:ext>
                </a:extLst>
              </a:tr>
              <a:tr h="4356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82876809"/>
                  </a:ext>
                </a:extLst>
              </a:tr>
              <a:tr h="2562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38975361"/>
                  </a:ext>
                </a:extLst>
              </a:tr>
              <a:tr h="2562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Врачи - всего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02678222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672741"/>
              </p:ext>
            </p:extLst>
          </p:nvPr>
        </p:nvGraphicFramePr>
        <p:xfrm>
          <a:off x="1119671" y="3895504"/>
          <a:ext cx="2064104" cy="1616972"/>
        </p:xfrm>
        <a:graphic>
          <a:graphicData uri="http://schemas.openxmlformats.org/drawingml/2006/table">
            <a:tbl>
              <a:tblPr/>
              <a:tblGrid>
                <a:gridCol w="1681680">
                  <a:extLst>
                    <a:ext uri="{9D8B030D-6E8A-4147-A177-3AD203B41FA5}">
                      <a16:colId xmlns:a16="http://schemas.microsoft.com/office/drawing/2014/main" xmlns="" val="2302921192"/>
                    </a:ext>
                  </a:extLst>
                </a:gridCol>
                <a:gridCol w="382424">
                  <a:extLst>
                    <a:ext uri="{9D8B030D-6E8A-4147-A177-3AD203B41FA5}">
                      <a16:colId xmlns:a16="http://schemas.microsoft.com/office/drawing/2014/main" xmlns="" val="3420545533"/>
                    </a:ext>
                  </a:extLst>
                </a:gridCol>
              </a:tblGrid>
              <a:tr h="4135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женщин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3682983"/>
                  </a:ext>
                </a:extLst>
              </a:tr>
              <a:tr h="12034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организациях, расположенных в  сельской местности (из стр.1)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0172812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183774" y="3895503"/>
            <a:ext cx="8661861" cy="26371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1" name="Объект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1269" y="3895502"/>
            <a:ext cx="8724365" cy="26371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754552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4788" y="35508"/>
            <a:ext cx="8710367" cy="1218831"/>
          </a:xfrm>
        </p:spPr>
        <p:txBody>
          <a:bodyPr>
            <a:normAutofit/>
          </a:bodyPr>
          <a:lstStyle/>
          <a:p>
            <a: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1100. Должности и физические лица медицинской организации</a:t>
            </a:r>
            <a:b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436851"/>
              </p:ext>
            </p:extLst>
          </p:nvPr>
        </p:nvGraphicFramePr>
        <p:xfrm>
          <a:off x="1122217" y="1055716"/>
          <a:ext cx="10723419" cy="2839788"/>
        </p:xfrm>
        <a:graphic>
          <a:graphicData uri="http://schemas.openxmlformats.org/drawingml/2006/table">
            <a:tbl>
              <a:tblPr/>
              <a:tblGrid>
                <a:gridCol w="1680386">
                  <a:extLst>
                    <a:ext uri="{9D8B030D-6E8A-4147-A177-3AD203B41FA5}">
                      <a16:colId xmlns:a16="http://schemas.microsoft.com/office/drawing/2014/main" xmlns="" val="1802579221"/>
                    </a:ext>
                  </a:extLst>
                </a:gridCol>
                <a:gridCol w="372314">
                  <a:extLst>
                    <a:ext uri="{9D8B030D-6E8A-4147-A177-3AD203B41FA5}">
                      <a16:colId xmlns:a16="http://schemas.microsoft.com/office/drawing/2014/main" xmlns="" val="4282399049"/>
                    </a:ext>
                  </a:extLst>
                </a:gridCol>
                <a:gridCol w="1023365">
                  <a:extLst>
                    <a:ext uri="{9D8B030D-6E8A-4147-A177-3AD203B41FA5}">
                      <a16:colId xmlns:a16="http://schemas.microsoft.com/office/drawing/2014/main" xmlns="" val="1098640180"/>
                    </a:ext>
                  </a:extLst>
                </a:gridCol>
                <a:gridCol w="933769">
                  <a:extLst>
                    <a:ext uri="{9D8B030D-6E8A-4147-A177-3AD203B41FA5}">
                      <a16:colId xmlns:a16="http://schemas.microsoft.com/office/drawing/2014/main" xmlns="" val="680237606"/>
                    </a:ext>
                  </a:extLst>
                </a:gridCol>
                <a:gridCol w="937753">
                  <a:extLst>
                    <a:ext uri="{9D8B030D-6E8A-4147-A177-3AD203B41FA5}">
                      <a16:colId xmlns:a16="http://schemas.microsoft.com/office/drawing/2014/main" xmlns="" val="868464750"/>
                    </a:ext>
                  </a:extLst>
                </a:gridCol>
                <a:gridCol w="774490">
                  <a:extLst>
                    <a:ext uri="{9D8B030D-6E8A-4147-A177-3AD203B41FA5}">
                      <a16:colId xmlns:a16="http://schemas.microsoft.com/office/drawing/2014/main" xmlns="" val="1203877771"/>
                    </a:ext>
                  </a:extLst>
                </a:gridCol>
                <a:gridCol w="828248">
                  <a:extLst>
                    <a:ext uri="{9D8B030D-6E8A-4147-A177-3AD203B41FA5}">
                      <a16:colId xmlns:a16="http://schemas.microsoft.com/office/drawing/2014/main" xmlns="" val="949518459"/>
                    </a:ext>
                  </a:extLst>
                </a:gridCol>
                <a:gridCol w="752590">
                  <a:extLst>
                    <a:ext uri="{9D8B030D-6E8A-4147-A177-3AD203B41FA5}">
                      <a16:colId xmlns:a16="http://schemas.microsoft.com/office/drawing/2014/main" xmlns="" val="2739248528"/>
                    </a:ext>
                  </a:extLst>
                </a:gridCol>
                <a:gridCol w="1182642">
                  <a:extLst>
                    <a:ext uri="{9D8B030D-6E8A-4147-A177-3AD203B41FA5}">
                      <a16:colId xmlns:a16="http://schemas.microsoft.com/office/drawing/2014/main" xmlns="" val="233532743"/>
                    </a:ext>
                  </a:extLst>
                </a:gridCol>
                <a:gridCol w="1118931">
                  <a:extLst>
                    <a:ext uri="{9D8B030D-6E8A-4147-A177-3AD203B41FA5}">
                      <a16:colId xmlns:a16="http://schemas.microsoft.com/office/drawing/2014/main" xmlns="" val="3359655141"/>
                    </a:ext>
                  </a:extLst>
                </a:gridCol>
                <a:gridCol w="1118931">
                  <a:extLst>
                    <a:ext uri="{9D8B030D-6E8A-4147-A177-3AD203B41FA5}">
                      <a16:colId xmlns:a16="http://schemas.microsoft.com/office/drawing/2014/main" xmlns="" val="4213706302"/>
                    </a:ext>
                  </a:extLst>
                </a:gridCol>
              </a:tblGrid>
              <a:tr h="1097020"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должности (специальности)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должностей в целом по организации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них, в подразделениях, оказывающих медицинскую помощь: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физических лиц основных работников на занятых должностях 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них, в подразделениях, оказывающих медицинскую помощь: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0658214"/>
                  </a:ext>
                </a:extLst>
              </a:tr>
              <a:tr h="6149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амбулаторных условиях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стационарных условиях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амбулаторных условиях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стационарных условиях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31151266"/>
                  </a:ext>
                </a:extLst>
              </a:tr>
              <a:tr h="4356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82876809"/>
                  </a:ext>
                </a:extLst>
              </a:tr>
              <a:tr h="2562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38975361"/>
                  </a:ext>
                </a:extLst>
              </a:tr>
              <a:tr h="2562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Врачи - всего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02678222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672741"/>
              </p:ext>
            </p:extLst>
          </p:nvPr>
        </p:nvGraphicFramePr>
        <p:xfrm>
          <a:off x="1119671" y="3895504"/>
          <a:ext cx="2064104" cy="1616972"/>
        </p:xfrm>
        <a:graphic>
          <a:graphicData uri="http://schemas.openxmlformats.org/drawingml/2006/table">
            <a:tbl>
              <a:tblPr/>
              <a:tblGrid>
                <a:gridCol w="1681680">
                  <a:extLst>
                    <a:ext uri="{9D8B030D-6E8A-4147-A177-3AD203B41FA5}">
                      <a16:colId xmlns:a16="http://schemas.microsoft.com/office/drawing/2014/main" xmlns="" val="2302921192"/>
                    </a:ext>
                  </a:extLst>
                </a:gridCol>
                <a:gridCol w="382424">
                  <a:extLst>
                    <a:ext uri="{9D8B030D-6E8A-4147-A177-3AD203B41FA5}">
                      <a16:colId xmlns:a16="http://schemas.microsoft.com/office/drawing/2014/main" xmlns="" val="3420545533"/>
                    </a:ext>
                  </a:extLst>
                </a:gridCol>
              </a:tblGrid>
              <a:tr h="41353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женщин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3682983"/>
                  </a:ext>
                </a:extLst>
              </a:tr>
              <a:tr h="12034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организациях, расположенных в  сельской местности (из стр.1)</a:t>
                      </a:r>
                      <a:endParaRPr kumimoji="0" lang="ru-RU" alt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0172812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183774" y="3616960"/>
            <a:ext cx="8774546" cy="29667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графы 4, 6, 8 внутреннее совмещение не включается</a:t>
            </a:r>
          </a:p>
          <a:p>
            <a:pPr algn="ctr"/>
            <a:endParaRPr lang="ru-RU" b="1" i="1" dirty="0" smtClean="0">
              <a:solidFill>
                <a:srgbClr val="FF0000"/>
              </a:solidFill>
            </a:endParaRPr>
          </a:p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СОВМЕСТИТЕЛЬСТВО – </a:t>
            </a:r>
            <a:r>
              <a:rPr lang="ru-RU" b="1" i="1" dirty="0" smtClean="0">
                <a:solidFill>
                  <a:schemeClr val="tx1"/>
                </a:solidFill>
              </a:rPr>
              <a:t>это регулярная работа, которую сотрудник выполняет в свободное от своей основной работы время. Для того, чтобы работать по совместительству необходимо оформлять трудовой договор с сотрудником.</a:t>
            </a:r>
          </a:p>
          <a:p>
            <a:pPr algn="ctr"/>
            <a:endParaRPr lang="ru-RU" b="1" i="1" dirty="0">
              <a:solidFill>
                <a:schemeClr val="tx1"/>
              </a:solidFill>
            </a:endParaRPr>
          </a:p>
          <a:p>
            <a:pPr algn="ctr"/>
            <a:r>
              <a:rPr lang="ru-RU" b="1" i="1" dirty="0" smtClean="0">
                <a:solidFill>
                  <a:schemeClr val="tx1"/>
                </a:solidFill>
              </a:rPr>
              <a:t>В отличии от совместительства, </a:t>
            </a:r>
            <a:r>
              <a:rPr lang="ru-RU" b="1" i="1" dirty="0" smtClean="0">
                <a:solidFill>
                  <a:srgbClr val="FF0000"/>
                </a:solidFill>
              </a:rPr>
              <a:t>СОВМЕЩЕНИЕ –</a:t>
            </a:r>
            <a:r>
              <a:rPr lang="ru-RU" b="1" i="1" dirty="0" smtClean="0">
                <a:solidFill>
                  <a:schemeClr val="tx1"/>
                </a:solidFill>
              </a:rPr>
              <a:t>это дополнительная работа, выполняемая в течении рабочего времени, установленного сотруднику, и компенсируется в виде доплаты к заработной плате.</a:t>
            </a:r>
          </a:p>
          <a:p>
            <a:pPr algn="ctr"/>
            <a:r>
              <a:rPr lang="ru-RU" b="1" i="1" dirty="0" smtClean="0">
                <a:solidFill>
                  <a:schemeClr val="tx1"/>
                </a:solidFill>
              </a:rPr>
              <a:t>Таким образом, совмещение в виде дополнительных ставок(должностей) в таблице 1100 в «число занятых должностей» не указывается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457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9718" y="153004"/>
            <a:ext cx="8486009" cy="1027403"/>
          </a:xfrm>
        </p:spPr>
        <p:txBody>
          <a:bodyPr>
            <a:normAutofit fontScale="90000"/>
          </a:bodyPr>
          <a:lstStyle/>
          <a:p>
            <a:r>
              <a:rPr lang="ru-RU" altLang="ru-RU" sz="27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1100. Должности и физические лица медицинской организации</a:t>
            </a:r>
            <a:r>
              <a:rPr lang="ru-RU" altLang="ru-RU" sz="18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8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973268"/>
              </p:ext>
            </p:extLst>
          </p:nvPr>
        </p:nvGraphicFramePr>
        <p:xfrm>
          <a:off x="1306075" y="1039325"/>
          <a:ext cx="10290979" cy="5431814"/>
        </p:xfrm>
        <a:graphic>
          <a:graphicData uri="http://schemas.openxmlformats.org/drawingml/2006/table">
            <a:tbl>
              <a:tblPr/>
              <a:tblGrid>
                <a:gridCol w="1751332">
                  <a:extLst>
                    <a:ext uri="{9D8B030D-6E8A-4147-A177-3AD203B41FA5}">
                      <a16:colId xmlns:a16="http://schemas.microsoft.com/office/drawing/2014/main" xmlns="" val="2659301986"/>
                    </a:ext>
                  </a:extLst>
                </a:gridCol>
                <a:gridCol w="472098">
                  <a:extLst>
                    <a:ext uri="{9D8B030D-6E8A-4147-A177-3AD203B41FA5}">
                      <a16:colId xmlns:a16="http://schemas.microsoft.com/office/drawing/2014/main" xmlns="" val="712855421"/>
                    </a:ext>
                  </a:extLst>
                </a:gridCol>
                <a:gridCol w="968944">
                  <a:extLst>
                    <a:ext uri="{9D8B030D-6E8A-4147-A177-3AD203B41FA5}">
                      <a16:colId xmlns:a16="http://schemas.microsoft.com/office/drawing/2014/main" xmlns="" val="2817747146"/>
                    </a:ext>
                  </a:extLst>
                </a:gridCol>
                <a:gridCol w="877569">
                  <a:extLst>
                    <a:ext uri="{9D8B030D-6E8A-4147-A177-3AD203B41FA5}">
                      <a16:colId xmlns:a16="http://schemas.microsoft.com/office/drawing/2014/main" xmlns="" val="1293008785"/>
                    </a:ext>
                  </a:extLst>
                </a:gridCol>
                <a:gridCol w="875666">
                  <a:extLst>
                    <a:ext uri="{9D8B030D-6E8A-4147-A177-3AD203B41FA5}">
                      <a16:colId xmlns:a16="http://schemas.microsoft.com/office/drawing/2014/main" xmlns="" val="385379721"/>
                    </a:ext>
                  </a:extLst>
                </a:gridCol>
                <a:gridCol w="873763">
                  <a:extLst>
                    <a:ext uri="{9D8B030D-6E8A-4147-A177-3AD203B41FA5}">
                      <a16:colId xmlns:a16="http://schemas.microsoft.com/office/drawing/2014/main" xmlns="" val="520123508"/>
                    </a:ext>
                  </a:extLst>
                </a:gridCol>
                <a:gridCol w="898509">
                  <a:extLst>
                    <a:ext uri="{9D8B030D-6E8A-4147-A177-3AD203B41FA5}">
                      <a16:colId xmlns:a16="http://schemas.microsoft.com/office/drawing/2014/main" xmlns="" val="2411663276"/>
                    </a:ext>
                  </a:extLst>
                </a:gridCol>
                <a:gridCol w="873762">
                  <a:extLst>
                    <a:ext uri="{9D8B030D-6E8A-4147-A177-3AD203B41FA5}">
                      <a16:colId xmlns:a16="http://schemas.microsoft.com/office/drawing/2014/main" xmlns="" val="1090744868"/>
                    </a:ext>
                  </a:extLst>
                </a:gridCol>
                <a:gridCol w="925160">
                  <a:extLst>
                    <a:ext uri="{9D8B030D-6E8A-4147-A177-3AD203B41FA5}">
                      <a16:colId xmlns:a16="http://schemas.microsoft.com/office/drawing/2014/main" xmlns="" val="2302589644"/>
                    </a:ext>
                  </a:extLst>
                </a:gridCol>
                <a:gridCol w="795714">
                  <a:extLst>
                    <a:ext uri="{9D8B030D-6E8A-4147-A177-3AD203B41FA5}">
                      <a16:colId xmlns:a16="http://schemas.microsoft.com/office/drawing/2014/main" xmlns="" val="1420947723"/>
                    </a:ext>
                  </a:extLst>
                </a:gridCol>
                <a:gridCol w="978462">
                  <a:extLst>
                    <a:ext uri="{9D8B030D-6E8A-4147-A177-3AD203B41FA5}">
                      <a16:colId xmlns:a16="http://schemas.microsoft.com/office/drawing/2014/main" xmlns="" val="2575713346"/>
                    </a:ext>
                  </a:extLst>
                </a:gridCol>
              </a:tblGrid>
              <a:tr h="967613">
                <a:tc rowSpan="3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должности (специальности)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стр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должностей в целом по организации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них, в подразделениях, оказывающих медицинскую помощь: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физических лиц основных работников на занятых должностях 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них, в подразделениях, оказывающих медицинскую помощь: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8570797"/>
                  </a:ext>
                </a:extLst>
              </a:tr>
              <a:tr h="537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амбулаторных условиях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стационарных условиях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амбулаторных условиях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стационарных условиях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826303"/>
                  </a:ext>
                </a:extLst>
              </a:tr>
              <a:tr h="593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0451183"/>
                  </a:ext>
                </a:extLst>
              </a:tr>
              <a:tr h="322547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93543948"/>
                  </a:ext>
                </a:extLst>
              </a:tr>
              <a:tr h="322547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Врачи - всего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8868785"/>
                  </a:ext>
                </a:extLst>
              </a:tr>
              <a:tr h="322547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женщин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705032"/>
                  </a:ext>
                </a:extLst>
              </a:tr>
              <a:tr h="967613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организациях, расположенных в  сельской местности (из стр.1)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06055672"/>
                  </a:ext>
                </a:extLst>
              </a:tr>
              <a:tr h="1397656"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(из стр.1): руководители организаций и их заместители (организаторы здравоохранения)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0" latinLnBrk="0" hangingPunct="0">
                        <a:spcBef>
                          <a:spcPct val="20000"/>
                        </a:spcBef>
                        <a:defRPr sz="2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defTabSz="914400" rtl="0" eaLnBrk="0" latinLnBrk="0" hangingPunct="0">
                        <a:spcBef>
                          <a:spcPct val="20000"/>
                        </a:spcBef>
                        <a:defRPr sz="24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defTabSz="914400" rtl="0" eaLnBrk="0" latinLnBrk="0" hangingPunct="0">
                        <a:spcBef>
                          <a:spcPct val="20000"/>
                        </a:spcBef>
                        <a:defRPr sz="20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defTabSz="914400" rtl="0" eaLnBrk="0" latinLnBrk="0" hangingPunct="0">
                        <a:spcBef>
                          <a:spcPct val="20000"/>
                        </a:spcBef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800" kern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44379791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675184" y="4202723"/>
            <a:ext cx="7218485" cy="10287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  <a:defRPr/>
            </a:pPr>
            <a:r>
              <a:rPr lang="ru-RU" altLang="ru-RU" sz="1600" dirty="0">
                <a:solidFill>
                  <a:srgbClr val="C00000"/>
                </a:solidFill>
                <a:latin typeface="Times New Roman" panose="02020603050405020304" pitchFamily="18" charset="0"/>
              </a:rPr>
              <a:t>включаются сведения по медицинским организациям, их структурным подразделениям и филиалам, </a:t>
            </a:r>
            <a:r>
              <a:rPr lang="ru-RU" altLang="ru-RU" sz="16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расположенным в сельских поселениях сельских муниципальных образований</a:t>
            </a:r>
            <a:r>
              <a:rPr lang="ru-RU" altLang="ru-RU" sz="1600" dirty="0">
                <a:solidFill>
                  <a:srgbClr val="C00000"/>
                </a:solidFill>
                <a:latin typeface="Times New Roman" panose="02020603050405020304" pitchFamily="18" charset="0"/>
              </a:rPr>
              <a:t>, а также в сельских населенных пунктах, входящих в состав городских поселений или городских округов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106008" y="5402873"/>
            <a:ext cx="6963508" cy="8968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</a:pPr>
            <a:r>
              <a:rPr lang="ru-RU" altLang="ru-RU" sz="1600" b="1" i="1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главный врач, заместитель главного врача </a:t>
            </a:r>
            <a:r>
              <a:rPr lang="ru-RU" altLang="ru-RU" sz="1600" u="sng" dirty="0">
                <a:solidFill>
                  <a:srgbClr val="C00000"/>
                </a:solidFill>
                <a:latin typeface="Times New Roman" panose="02020603050405020304" pitchFamily="18" charset="0"/>
              </a:rPr>
              <a:t>больничной организации показываются из граф 3, 4, 9 по графам 7, 8, 11</a:t>
            </a:r>
          </a:p>
        </p:txBody>
      </p:sp>
    </p:spTree>
    <p:extLst>
      <p:ext uri="{BB962C8B-B14F-4D97-AF65-F5344CB8AC3E}">
        <p14:creationId xmlns:p14="http://schemas.microsoft.com/office/powerpoint/2010/main" val="3374086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6075" y="112933"/>
            <a:ext cx="9972151" cy="1057314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1100. Должности и физические лица медицинской организации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998526"/>
              </p:ext>
            </p:extLst>
          </p:nvPr>
        </p:nvGraphicFramePr>
        <p:xfrm>
          <a:off x="729763" y="1303500"/>
          <a:ext cx="11007970" cy="3267912"/>
        </p:xfrm>
        <a:graphic>
          <a:graphicData uri="http://schemas.openxmlformats.org/drawingml/2006/table">
            <a:tbl>
              <a:tblPr/>
              <a:tblGrid>
                <a:gridCol w="3494922">
                  <a:extLst>
                    <a:ext uri="{9D8B030D-6E8A-4147-A177-3AD203B41FA5}">
                      <a16:colId xmlns:a16="http://schemas.microsoft.com/office/drawing/2014/main" xmlns="" val="1721787599"/>
                    </a:ext>
                  </a:extLst>
                </a:gridCol>
                <a:gridCol w="686576">
                  <a:extLst>
                    <a:ext uri="{9D8B030D-6E8A-4147-A177-3AD203B41FA5}">
                      <a16:colId xmlns:a16="http://schemas.microsoft.com/office/drawing/2014/main" xmlns="" val="1636256885"/>
                    </a:ext>
                  </a:extLst>
                </a:gridCol>
                <a:gridCol w="953349">
                  <a:extLst>
                    <a:ext uri="{9D8B030D-6E8A-4147-A177-3AD203B41FA5}">
                      <a16:colId xmlns:a16="http://schemas.microsoft.com/office/drawing/2014/main" xmlns="" val="2603645536"/>
                    </a:ext>
                  </a:extLst>
                </a:gridCol>
                <a:gridCol w="924396">
                  <a:extLst>
                    <a:ext uri="{9D8B030D-6E8A-4147-A177-3AD203B41FA5}">
                      <a16:colId xmlns:a16="http://schemas.microsoft.com/office/drawing/2014/main" xmlns="" val="1538321050"/>
                    </a:ext>
                  </a:extLst>
                </a:gridCol>
                <a:gridCol w="1027797">
                  <a:extLst>
                    <a:ext uri="{9D8B030D-6E8A-4147-A177-3AD203B41FA5}">
                      <a16:colId xmlns:a16="http://schemas.microsoft.com/office/drawing/2014/main" xmlns="" val="1943556201"/>
                    </a:ext>
                  </a:extLst>
                </a:gridCol>
                <a:gridCol w="1304908">
                  <a:extLst>
                    <a:ext uri="{9D8B030D-6E8A-4147-A177-3AD203B41FA5}">
                      <a16:colId xmlns:a16="http://schemas.microsoft.com/office/drawing/2014/main" xmlns="" val="4121156111"/>
                    </a:ext>
                  </a:extLst>
                </a:gridCol>
                <a:gridCol w="1414513">
                  <a:extLst>
                    <a:ext uri="{9D8B030D-6E8A-4147-A177-3AD203B41FA5}">
                      <a16:colId xmlns:a16="http://schemas.microsoft.com/office/drawing/2014/main" xmlns="" val="1680258467"/>
                    </a:ext>
                  </a:extLst>
                </a:gridCol>
                <a:gridCol w="1201509">
                  <a:extLst>
                    <a:ext uri="{9D8B030D-6E8A-4147-A177-3AD203B41FA5}">
                      <a16:colId xmlns:a16="http://schemas.microsoft.com/office/drawing/2014/main" xmlns="" val="685151252"/>
                    </a:ext>
                  </a:extLst>
                </a:gridCol>
              </a:tblGrid>
              <a:tr h="730230"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должности (специальности)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квалификационную категорию (из гр.9)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сертификат специалиста (из гр.9)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свидетельство об аккредитации (из гр.9)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Находятся в декретном и долгосрочном отпуске (из гр.9)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  <a:alpha val="50195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40333216"/>
                  </a:ext>
                </a:extLst>
              </a:tr>
              <a:tr h="10650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высшую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первую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вторую</a:t>
                      </a:r>
                    </a:p>
                  </a:txBody>
                  <a:tcPr marT="45691" marB="4569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01361508"/>
                  </a:ext>
                </a:extLst>
              </a:tr>
              <a:tr h="38968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7577074"/>
                  </a:ext>
                </a:extLst>
              </a:tr>
              <a:tr h="1082996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Графа 16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на основании </a:t>
                      </a:r>
                      <a:r>
                        <a:rPr kumimoji="0" lang="ru-RU" alt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свидетельства об аккредитации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Графе 17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показываются физические лица основных работников (из графы 9), находящихся в декретном и долгосрочном отпуске</a:t>
                      </a: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691" marB="4569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23234456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6538" y="4694505"/>
            <a:ext cx="5011616" cy="17766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>
              <a:lnSpc>
                <a:spcPct val="90000"/>
              </a:lnSpc>
              <a:defRPr/>
            </a:pPr>
            <a:r>
              <a:rPr lang="ru-RU" altLang="ru-RU" sz="1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</a:p>
          <a:p>
            <a:pPr lvl="0" algn="ctr" defTabSz="914400">
              <a:lnSpc>
                <a:spcPct val="90000"/>
              </a:lnSpc>
              <a:defRPr/>
            </a:pPr>
            <a:r>
              <a:rPr lang="ru-RU" alt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Графа 15 + Графа 16 </a:t>
            </a:r>
          </a:p>
          <a:p>
            <a:pPr lvl="0" algn="ctr" defTabSz="914400">
              <a:lnSpc>
                <a:spcPct val="90000"/>
              </a:lnSpc>
              <a:defRPr/>
            </a:pPr>
            <a:r>
              <a:rPr lang="ru-RU" altLang="ru-RU" sz="1600" dirty="0">
                <a:solidFill>
                  <a:prstClr val="blac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быть больше Графы 9 по всем строкам.</a:t>
            </a:r>
          </a:p>
          <a:p>
            <a:pPr lvl="0" algn="ctr" defTabSz="914400">
              <a:lnSpc>
                <a:spcPct val="90000"/>
              </a:lnSpc>
              <a:defRPr/>
            </a:pPr>
            <a:r>
              <a:rPr lang="ru-RU" altLang="ru-RU" sz="1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если графа 15+16 не равна графе 9 </a:t>
            </a:r>
            <a:r>
              <a:rPr lang="ru-RU" altLang="ru-RU" sz="16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 пояснительную записку</a:t>
            </a:r>
            <a:r>
              <a:rPr lang="ru-RU" altLang="ru-RU" sz="16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600" b="1" i="1" u="sng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475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6868" y="177573"/>
            <a:ext cx="8370277" cy="859920"/>
          </a:xfrm>
        </p:spPr>
        <p:txBody>
          <a:bodyPr>
            <a:normAutofit/>
          </a:bodyPr>
          <a:lstStyle/>
          <a:p>
            <a:r>
              <a:rPr lang="ru-RU" altLang="ru-RU" sz="2400" b="1" i="1" cap="none" dirty="0" smtClean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1100. Должности и физические лица медицинской организации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672834"/>
              </p:ext>
            </p:extLst>
          </p:nvPr>
        </p:nvGraphicFramePr>
        <p:xfrm>
          <a:off x="606669" y="1415316"/>
          <a:ext cx="10990385" cy="2121650"/>
        </p:xfrm>
        <a:graphic>
          <a:graphicData uri="http://schemas.openxmlformats.org/drawingml/2006/table">
            <a:tbl>
              <a:tblPr/>
              <a:tblGrid>
                <a:gridCol w="3489338">
                  <a:extLst>
                    <a:ext uri="{9D8B030D-6E8A-4147-A177-3AD203B41FA5}">
                      <a16:colId xmlns:a16="http://schemas.microsoft.com/office/drawing/2014/main" xmlns="" val="2478990717"/>
                    </a:ext>
                  </a:extLst>
                </a:gridCol>
                <a:gridCol w="685480">
                  <a:extLst>
                    <a:ext uri="{9D8B030D-6E8A-4147-A177-3AD203B41FA5}">
                      <a16:colId xmlns:a16="http://schemas.microsoft.com/office/drawing/2014/main" xmlns="" val="3849698204"/>
                    </a:ext>
                  </a:extLst>
                </a:gridCol>
                <a:gridCol w="951826">
                  <a:extLst>
                    <a:ext uri="{9D8B030D-6E8A-4147-A177-3AD203B41FA5}">
                      <a16:colId xmlns:a16="http://schemas.microsoft.com/office/drawing/2014/main" xmlns="" val="4050057609"/>
                    </a:ext>
                  </a:extLst>
                </a:gridCol>
                <a:gridCol w="922919">
                  <a:extLst>
                    <a:ext uri="{9D8B030D-6E8A-4147-A177-3AD203B41FA5}">
                      <a16:colId xmlns:a16="http://schemas.microsoft.com/office/drawing/2014/main" xmlns="" val="2732265772"/>
                    </a:ext>
                  </a:extLst>
                </a:gridCol>
                <a:gridCol w="1026155">
                  <a:extLst>
                    <a:ext uri="{9D8B030D-6E8A-4147-A177-3AD203B41FA5}">
                      <a16:colId xmlns:a16="http://schemas.microsoft.com/office/drawing/2014/main" xmlns="" val="4050959368"/>
                    </a:ext>
                  </a:extLst>
                </a:gridCol>
                <a:gridCol w="1302824">
                  <a:extLst>
                    <a:ext uri="{9D8B030D-6E8A-4147-A177-3AD203B41FA5}">
                      <a16:colId xmlns:a16="http://schemas.microsoft.com/office/drawing/2014/main" xmlns="" val="3120273680"/>
                    </a:ext>
                  </a:extLst>
                </a:gridCol>
                <a:gridCol w="1412253">
                  <a:extLst>
                    <a:ext uri="{9D8B030D-6E8A-4147-A177-3AD203B41FA5}">
                      <a16:colId xmlns:a16="http://schemas.microsoft.com/office/drawing/2014/main" xmlns="" val="3716730624"/>
                    </a:ext>
                  </a:extLst>
                </a:gridCol>
                <a:gridCol w="1199590">
                  <a:extLst>
                    <a:ext uri="{9D8B030D-6E8A-4147-A177-3AD203B41FA5}">
                      <a16:colId xmlns:a16="http://schemas.microsoft.com/office/drawing/2014/main" xmlns="" val="4049976423"/>
                    </a:ext>
                  </a:extLst>
                </a:gridCol>
              </a:tblGrid>
              <a:tr h="664105"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должности (специальности)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kumimoji="0" lang="ru-RU" alt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</a:t>
                      </a: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квалификационную категорию (из гр.9)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сертификат специалиста (из гр.9)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свидетельство об аккредитации (из гр.9)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Находятся в декретном и долгосрочном отпуске (из гр.9)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9272257"/>
                  </a:ext>
                </a:extLst>
              </a:tr>
              <a:tr h="1066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высшую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первую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вторую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82503911"/>
                  </a:ext>
                </a:extLst>
              </a:tr>
              <a:tr h="39058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ru-RU" alt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359099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00200" y="3914789"/>
            <a:ext cx="8976946" cy="2398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>
              <a:lnSpc>
                <a:spcPct val="90000"/>
              </a:lnSpc>
              <a:defRPr/>
            </a:pPr>
            <a:r>
              <a:rPr lang="ru-RU" altLang="ru-RU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Графа 17: </a:t>
            </a:r>
            <a:r>
              <a:rPr lang="ru-RU" alt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включаются </a:t>
            </a:r>
            <a:r>
              <a:rPr lang="ru-RU" altLang="ru-RU" sz="1600" dirty="0">
                <a:solidFill>
                  <a:srgbClr val="0033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лица, находящиеся по поводу временной или частичной утраты трудоспособности</a:t>
            </a:r>
            <a:r>
              <a:rPr lang="ru-RU" altLang="ru-RU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ctr" defTabSz="914400">
              <a:lnSpc>
                <a:spcPct val="90000"/>
              </a:lnSpc>
              <a:defRPr/>
            </a:pPr>
            <a:endParaRPr lang="ru-RU" altLang="ru-RU" sz="1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>
              <a:lnSpc>
                <a:spcPct val="90000"/>
              </a:lnSpc>
              <a:defRPr/>
            </a:pPr>
            <a:r>
              <a:rPr lang="ru-RU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гр. 17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учитываются лица </a:t>
            </a:r>
            <a:r>
              <a:rPr lang="ru-RU" sz="1600" dirty="0">
                <a:solidFill>
                  <a:srgbClr val="0033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 числа основных работников, находящихся в декретном отпуске (отпуск по беременности и родам ), отпуск по уходу за ребенком  до достижения им возраста 3-х лет, отпуске без сохранения заработной платы (по семейным и другим уважительным причинам) в течении отчетного года</a:t>
            </a:r>
            <a:endParaRPr lang="ru-RU" altLang="ru-RU" sz="1600" dirty="0">
              <a:solidFill>
                <a:srgbClr val="003374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010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1666" y="80858"/>
            <a:ext cx="8785782" cy="798373"/>
          </a:xfrm>
        </p:spPr>
        <p:txBody>
          <a:bodyPr>
            <a:normAutofit/>
          </a:bodyPr>
          <a:lstStyle/>
          <a:p>
            <a: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1100. Должности и физические лица медицинской организации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026123"/>
              </p:ext>
            </p:extLst>
          </p:nvPr>
        </p:nvGraphicFramePr>
        <p:xfrm>
          <a:off x="725365" y="912686"/>
          <a:ext cx="10700238" cy="5901353"/>
        </p:xfrm>
        <a:graphic>
          <a:graphicData uri="http://schemas.openxmlformats.org/drawingml/2006/table">
            <a:tbl>
              <a:tblPr/>
              <a:tblGrid>
                <a:gridCol w="2738266">
                  <a:extLst>
                    <a:ext uri="{9D8B030D-6E8A-4147-A177-3AD203B41FA5}">
                      <a16:colId xmlns:a16="http://schemas.microsoft.com/office/drawing/2014/main" xmlns="" val="3102360677"/>
                    </a:ext>
                  </a:extLst>
                </a:gridCol>
                <a:gridCol w="514480">
                  <a:extLst>
                    <a:ext uri="{9D8B030D-6E8A-4147-A177-3AD203B41FA5}">
                      <a16:colId xmlns:a16="http://schemas.microsoft.com/office/drawing/2014/main" xmlns="" val="2383113335"/>
                    </a:ext>
                  </a:extLst>
                </a:gridCol>
                <a:gridCol w="631003">
                  <a:extLst>
                    <a:ext uri="{9D8B030D-6E8A-4147-A177-3AD203B41FA5}">
                      <a16:colId xmlns:a16="http://schemas.microsoft.com/office/drawing/2014/main" xmlns="" val="725434414"/>
                    </a:ext>
                  </a:extLst>
                </a:gridCol>
                <a:gridCol w="635946">
                  <a:extLst>
                    <a:ext uri="{9D8B030D-6E8A-4147-A177-3AD203B41FA5}">
                      <a16:colId xmlns:a16="http://schemas.microsoft.com/office/drawing/2014/main" xmlns="" val="1910101769"/>
                    </a:ext>
                  </a:extLst>
                </a:gridCol>
                <a:gridCol w="832370">
                  <a:extLst>
                    <a:ext uri="{9D8B030D-6E8A-4147-A177-3AD203B41FA5}">
                      <a16:colId xmlns:a16="http://schemas.microsoft.com/office/drawing/2014/main" xmlns="" val="2808837856"/>
                    </a:ext>
                  </a:extLst>
                </a:gridCol>
                <a:gridCol w="641781">
                  <a:extLst>
                    <a:ext uri="{9D8B030D-6E8A-4147-A177-3AD203B41FA5}">
                      <a16:colId xmlns:a16="http://schemas.microsoft.com/office/drawing/2014/main" xmlns="" val="4234155934"/>
                    </a:ext>
                  </a:extLst>
                </a:gridCol>
                <a:gridCol w="832370">
                  <a:extLst>
                    <a:ext uri="{9D8B030D-6E8A-4147-A177-3AD203B41FA5}">
                      <a16:colId xmlns:a16="http://schemas.microsoft.com/office/drawing/2014/main" xmlns="" val="485330030"/>
                    </a:ext>
                  </a:extLst>
                </a:gridCol>
                <a:gridCol w="737077">
                  <a:extLst>
                    <a:ext uri="{9D8B030D-6E8A-4147-A177-3AD203B41FA5}">
                      <a16:colId xmlns:a16="http://schemas.microsoft.com/office/drawing/2014/main" xmlns="" val="2926624699"/>
                    </a:ext>
                  </a:extLst>
                </a:gridCol>
                <a:gridCol w="1015180">
                  <a:extLst>
                    <a:ext uri="{9D8B030D-6E8A-4147-A177-3AD203B41FA5}">
                      <a16:colId xmlns:a16="http://schemas.microsoft.com/office/drawing/2014/main" xmlns="" val="2775558730"/>
                    </a:ext>
                  </a:extLst>
                </a:gridCol>
                <a:gridCol w="1015180">
                  <a:extLst>
                    <a:ext uri="{9D8B030D-6E8A-4147-A177-3AD203B41FA5}">
                      <a16:colId xmlns:a16="http://schemas.microsoft.com/office/drawing/2014/main" xmlns="" val="3563397454"/>
                    </a:ext>
                  </a:extLst>
                </a:gridCol>
                <a:gridCol w="1106585">
                  <a:extLst>
                    <a:ext uri="{9D8B030D-6E8A-4147-A177-3AD203B41FA5}">
                      <a16:colId xmlns:a16="http://schemas.microsoft.com/office/drawing/2014/main" xmlns="" val="2209181844"/>
                    </a:ext>
                  </a:extLst>
                </a:gridCol>
              </a:tblGrid>
              <a:tr h="802578"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должности (специальности)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должностей в целом по организации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в подразделениях, оказывающих медицинскую помощь: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физических лиц основных работников на занятых должностях 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в подразделениях, оказывающих медицинскую помощь: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63680670"/>
                  </a:ext>
                </a:extLst>
              </a:tr>
              <a:tr h="5064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амбулаторных условиях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стационарных условиях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амбулаторных условиях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стационарных условиях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37596882"/>
                  </a:ext>
                </a:extLst>
              </a:tr>
              <a:tr h="4458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штатных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занятых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3583423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44136938"/>
                  </a:ext>
                </a:extLst>
              </a:tr>
              <a:tr h="6242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 с высшим немедицинским образованием </a:t>
                      </a: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всего: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2384795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специалисты: биологи 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7597953"/>
                  </a:ext>
                </a:extLst>
              </a:tr>
              <a:tr h="445876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инструкторы-методисты по  лечебной физкультуре  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72788786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логопеды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30855784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физики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6866166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 медицинские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86700012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судебные эксперты 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36705390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химики-эксперты 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4945471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зоолог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82844715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эксперт-физик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6459895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эмбриолог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74716986"/>
                  </a:ext>
                </a:extLst>
              </a:tr>
              <a:tr h="267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энтомолог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9" marB="45719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1878596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213838" y="3042138"/>
            <a:ext cx="5917224" cy="870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bg2"/>
              </a:buClr>
              <a:buSzPct val="75000"/>
            </a:pPr>
            <a:r>
              <a:rPr lang="ru-RU" altLang="ru-RU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В строку 127 не включаются сведения о специалистах с высшим немедицинским образованием, занимающих врачебные должности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56738" y="4193931"/>
            <a:ext cx="5108331" cy="5978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bg2"/>
              </a:buClr>
              <a:buSzPct val="75000"/>
            </a:pPr>
            <a:r>
              <a:rPr lang="ru-RU" altLang="ru-RU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Строка 127 равна сумме строк с 128 по 138</a:t>
            </a:r>
            <a:endParaRPr lang="ru-RU" altLang="ru-RU" dirty="0">
              <a:solidFill>
                <a:schemeClr val="tx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96155" y="5169879"/>
            <a:ext cx="6840414" cy="13645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>
              <a:buClr>
                <a:srgbClr val="E7E6E6"/>
              </a:buClr>
              <a:buSzPct val="75000"/>
            </a:pPr>
            <a:r>
              <a:rPr lang="ru-RU" alt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Обратите внимание </a:t>
            </a:r>
            <a:r>
              <a:rPr lang="ru-RU" alt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на заполнение </a:t>
            </a:r>
          </a:p>
          <a:p>
            <a:pPr lvl="0" defTabSz="914400">
              <a:buClr>
                <a:srgbClr val="E7E6E6"/>
              </a:buClr>
              <a:buSzPct val="75000"/>
            </a:pPr>
            <a:r>
              <a:rPr lang="ru-RU" alt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граф 15 «Имеют сертификат» Сертификат указывается при наличии </a:t>
            </a:r>
            <a:r>
              <a:rPr lang="ru-RU" alt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документа установленного образца</a:t>
            </a:r>
          </a:p>
          <a:p>
            <a:pPr lvl="0" defTabSz="914400">
              <a:buClr>
                <a:srgbClr val="E7E6E6"/>
              </a:buClr>
              <a:buSzPct val="75000"/>
            </a:pPr>
            <a:r>
              <a:rPr lang="ru-RU" alt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и 16 «Имеют свидетельство об аккредитации» должна быть равна 0.</a:t>
            </a:r>
          </a:p>
        </p:txBody>
      </p:sp>
    </p:spTree>
    <p:extLst>
      <p:ext uri="{BB962C8B-B14F-4D97-AF65-F5344CB8AC3E}">
        <p14:creationId xmlns:p14="http://schemas.microsoft.com/office/powerpoint/2010/main" val="4257452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76246" y="258033"/>
            <a:ext cx="5899640" cy="612406"/>
          </a:xfrm>
        </p:spPr>
        <p:txBody>
          <a:bodyPr>
            <a:normAutofit/>
          </a:bodyPr>
          <a:lstStyle/>
          <a:p>
            <a:r>
              <a:rPr lang="ru-RU" altLang="ru-RU" sz="2400" b="1" i="1" cap="none" dirty="0">
                <a:solidFill>
                  <a:srgbClr val="003374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Таблица 1102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563261"/>
              </p:ext>
            </p:extLst>
          </p:nvPr>
        </p:nvGraphicFramePr>
        <p:xfrm>
          <a:off x="545123" y="1430154"/>
          <a:ext cx="10805747" cy="2684645"/>
        </p:xfrm>
        <a:graphic>
          <a:graphicData uri="http://schemas.openxmlformats.org/drawingml/2006/table">
            <a:tbl>
              <a:tblPr firstRow="1" firstCol="1" bandRow="1"/>
              <a:tblGrid>
                <a:gridCol w="3703042">
                  <a:extLst>
                    <a:ext uri="{9D8B030D-6E8A-4147-A177-3AD203B41FA5}">
                      <a16:colId xmlns:a16="http://schemas.microsoft.com/office/drawing/2014/main" xmlns="" val="3365326669"/>
                    </a:ext>
                  </a:extLst>
                </a:gridCol>
                <a:gridCol w="836195">
                  <a:extLst>
                    <a:ext uri="{9D8B030D-6E8A-4147-A177-3AD203B41FA5}">
                      <a16:colId xmlns:a16="http://schemas.microsoft.com/office/drawing/2014/main" xmlns="" val="334519668"/>
                    </a:ext>
                  </a:extLst>
                </a:gridCol>
                <a:gridCol w="1944516">
                  <a:extLst>
                    <a:ext uri="{9D8B030D-6E8A-4147-A177-3AD203B41FA5}">
                      <a16:colId xmlns:a16="http://schemas.microsoft.com/office/drawing/2014/main" xmlns="" val="3924391811"/>
                    </a:ext>
                  </a:extLst>
                </a:gridCol>
                <a:gridCol w="1944516">
                  <a:extLst>
                    <a:ext uri="{9D8B030D-6E8A-4147-A177-3AD203B41FA5}">
                      <a16:colId xmlns:a16="http://schemas.microsoft.com/office/drawing/2014/main" xmlns="" val="2903181608"/>
                    </a:ext>
                  </a:extLst>
                </a:gridCol>
                <a:gridCol w="2377478">
                  <a:extLst>
                    <a:ext uri="{9D8B030D-6E8A-4147-A177-3AD203B41FA5}">
                      <a16:colId xmlns:a16="http://schemas.microsoft.com/office/drawing/2014/main" xmlns="" val="1069792393"/>
                    </a:ext>
                  </a:extLst>
                </a:gridCol>
              </a:tblGrid>
              <a:tr h="331810"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Средний медицинский персонал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ФАПов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ФП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(из таблицы 1100)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</a:t>
                      </a:r>
                      <a:b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строки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Должностей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Физических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/>
                      </a:r>
                      <a:b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лиц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5440062"/>
                  </a:ext>
                </a:extLst>
              </a:tr>
              <a:tr h="3619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штатных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занятых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1684966"/>
                  </a:ext>
                </a:extLst>
              </a:tr>
              <a:tr h="33181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42724388"/>
                  </a:ext>
                </a:extLst>
              </a:tr>
              <a:tr h="33181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Средний медицинский персонал ФАПов, ФП, всего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57732091"/>
                  </a:ext>
                </a:extLst>
              </a:tr>
              <a:tr h="33181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из них: фельдшеры (включая заведующих)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46640438"/>
                  </a:ext>
                </a:extLst>
              </a:tr>
              <a:tr h="33181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акушерки (включая заведующих)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4882001"/>
                  </a:ext>
                </a:extLst>
              </a:tr>
              <a:tr h="33181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медицинские сестры (включая заведующих)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2958038"/>
                  </a:ext>
                </a:extLst>
              </a:tr>
              <a:tr h="33181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зубной врач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775997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73723" y="4401953"/>
            <a:ext cx="1057714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buClr>
                <a:srgbClr val="E7E6E6"/>
              </a:buClr>
              <a:buSzPct val="75000"/>
            </a:pP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Строка 161 (заведующие ФАП) таблицы 1100 меньше или равны строке 2 таблицы 1102</a:t>
            </a:r>
          </a:p>
          <a:p>
            <a:pPr lvl="0" defTabSz="914400">
              <a:buClr>
                <a:srgbClr val="E7E6E6"/>
              </a:buClr>
              <a:buSzPct val="75000"/>
            </a:pP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ru-RU" altLang="ru-RU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сведения в строке 1 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 всем графам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не должны превышать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данные в таблице 1100 </a:t>
            </a:r>
            <a:r>
              <a:rPr lang="ru-RU" altLang="ru-RU" sz="1600" b="1" i="1" dirty="0">
                <a:solidFill>
                  <a:srgbClr val="003374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строки 144 (средний медперсонал всего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 по графам 5, 6 и 10 (в поликлинике) соответственно</a:t>
            </a:r>
          </a:p>
          <a:p>
            <a:pPr lvl="0" defTabSz="914400">
              <a:buClr>
                <a:srgbClr val="E7E6E6"/>
              </a:buClr>
              <a:buSzPct val="75000"/>
            </a:pP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ru-RU" altLang="ru-RU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сведения в строке 2 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 всем графам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не должны превышать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данные в таблице 1100 строки </a:t>
            </a:r>
            <a:r>
              <a:rPr lang="ru-RU" altLang="ru-RU" sz="1600" b="1" i="1" dirty="0">
                <a:solidFill>
                  <a:srgbClr val="003374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214 (фельдшеры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 по графам 5, 6 и 10 соответственно</a:t>
            </a:r>
          </a:p>
          <a:p>
            <a:pPr lvl="0" defTabSz="914400">
              <a:buClr>
                <a:srgbClr val="E7E6E6"/>
              </a:buClr>
              <a:buSzPct val="75000"/>
            </a:pPr>
            <a:r>
              <a:rPr lang="ru-RU" altLang="ru-RU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сведения в строке 3 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 всем графам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не должны превышать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данные в таблице 1100 строки </a:t>
            </a:r>
            <a:r>
              <a:rPr lang="ru-RU" altLang="ru-RU" sz="1600" b="1" i="1" dirty="0">
                <a:solidFill>
                  <a:srgbClr val="003374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158 (акушерки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) по графам 5, 6 и 10 соответственно</a:t>
            </a:r>
          </a:p>
          <a:p>
            <a:pPr lvl="0" defTabSz="914400">
              <a:buClr>
                <a:srgbClr val="E7E6E6"/>
              </a:buClr>
              <a:buSzPct val="75000"/>
            </a:pP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lang="ru-RU" altLang="ru-RU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сведения в строке 4 </a:t>
            </a:r>
            <a:r>
              <a:rPr lang="ru-RU" alt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 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всем графам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не должны превышат</a:t>
            </a:r>
            <a:r>
              <a:rPr lang="ru-RU" alt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ь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данные в таблице 1100 строки </a:t>
            </a:r>
            <a:r>
              <a:rPr lang="ru-RU" altLang="ru-RU" sz="16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177 (медицинские сестры) </a:t>
            </a:r>
            <a:r>
              <a:rPr lang="ru-RU" alt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по графам 5, 6 и 10 соответственно</a:t>
            </a:r>
          </a:p>
        </p:txBody>
      </p:sp>
    </p:spTree>
    <p:extLst>
      <p:ext uri="{BB962C8B-B14F-4D97-AF65-F5344CB8AC3E}">
        <p14:creationId xmlns:p14="http://schemas.microsoft.com/office/powerpoint/2010/main" val="246283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1315" y="70338"/>
            <a:ext cx="7710854" cy="869401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 МЕДИЦИНСКОЙ ОРГАНИЗАЦИИ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087" y="782321"/>
            <a:ext cx="10363826" cy="575056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endParaRPr lang="ru-RU" altLang="ru-RU" sz="1700" cap="none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i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</a:t>
            </a:r>
            <a:r>
              <a:rPr lang="ru-RU" altLang="ru-RU" sz="1800" b="1" i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расписание </a:t>
            </a:r>
            <a:r>
              <a:rPr lang="ru-RU" altLang="ru-RU" sz="1800" b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1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нормативный документ медицинской организации, определяющей структуру, штатный состав и численность необходимых сотрудников в зависимости от занимаемой должности</a:t>
            </a:r>
            <a:endParaRPr lang="ru-RU" altLang="ru-RU" sz="1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b="1" i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ЧИСЛЕННОСТИ </a:t>
            </a:r>
            <a:r>
              <a:rPr lang="ru-RU" altLang="ru-RU" sz="14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необходимая численность персонала для выполнения всех возложенных на организацию (</a:t>
            </a:r>
            <a:r>
              <a:rPr lang="ru-RU" altLang="ru-RU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подразделение) </a:t>
            </a:r>
            <a:r>
              <a:rPr lang="ru-RU" altLang="ru-RU" sz="1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функций и конкретного объема работы.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численности в здравоохранении представлены в виде штатных расписаний медицинских организаций и регламентированных штатных нормативах по профилям медицинской помощи.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b="1" i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</a:t>
            </a:r>
            <a:r>
              <a:rPr lang="ru-RU" altLang="ru-RU" sz="1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комплекс трудовых обязанностей, знаний, умений, прав и ответственности, а также показатель и измеритель объема работы.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 – </a:t>
            </a: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 трудовой деятельности, требующий определенных знаний </a:t>
            </a: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навыков</a:t>
            </a: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800" b="1" cap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673190" y="1880748"/>
            <a:ext cx="504090" cy="6682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7959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Порядок составления и согласования отчета по разделу «Штаты» в форме № 30 за 2022 год</a:t>
            </a:r>
            <a:r>
              <a:rPr lang="ru-RU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.</a:t>
            </a:r>
            <a:endParaRPr lang="ru-RU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574800"/>
            <a:ext cx="10947400" cy="474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lang="ru-RU" altLang="ru-RU" dirty="0" smtClean="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Раздел «ШТАТЫ» формируется по состоянию на 31.12.2022 года.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779F92"/>
              </a:buClr>
              <a:buSzPct val="75000"/>
              <a:buFont typeface="Wingdings" panose="05000000000000000000" pitchFamily="2" charset="2"/>
              <a:buChar char="n"/>
              <a:defRPr/>
            </a:pPr>
            <a:r>
              <a:rPr lang="ru-RU" altLang="ru-RU" dirty="0" smtClean="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Обязательное условие: штатные, занятые, физические лица в форме № 30 должны полностью соответствовать данным ФРМР, формы М1 за декабрь 2022 года.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altLang="ru-RU" dirty="0" smtClean="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Раздел штаты визируют:</a:t>
            </a:r>
          </a:p>
          <a:p>
            <a:pPr>
              <a:spcAft>
                <a:spcPts val="800"/>
              </a:spcAft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штатным должностям:</a:t>
            </a:r>
            <a:endParaRPr lang="ru-RU" sz="28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ru-RU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Касабова Ирина Марковна (или </a:t>
            </a:r>
            <a:r>
              <a:rPr lang="ru-RU" dirty="0" err="1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Конофьяева</a:t>
            </a:r>
            <a:r>
              <a:rPr lang="ru-RU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Альбина </a:t>
            </a:r>
            <a:r>
              <a:rPr lang="ru-RU" dirty="0" err="1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Маликовна</a:t>
            </a:r>
            <a:r>
              <a:rPr lang="ru-RU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2800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Панфилова Элла Ивановна, или </a:t>
            </a:r>
            <a:r>
              <a:rPr lang="ru-RU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Бузбаева Зайнеш Утебаевна</a:t>
            </a:r>
            <a:r>
              <a:rPr lang="ru-RU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физическим лицам:</a:t>
            </a:r>
            <a:endParaRPr lang="ru-RU" sz="2800" dirty="0">
              <a:solidFill>
                <a:srgbClr val="FF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Балашева Екатерина </a:t>
            </a:r>
            <a:r>
              <a:rPr lang="ru-RU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Владиславовна</a:t>
            </a:r>
          </a:p>
          <a:p>
            <a:pPr algn="just"/>
            <a:endParaRPr lang="ru-RU" dirty="0">
              <a:solidFill>
                <a:srgbClr val="FF0000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занятым должностям:</a:t>
            </a:r>
          </a:p>
          <a:p>
            <a:pPr algn="just"/>
            <a:r>
              <a:rPr lang="ru-RU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Куваева Татьяна Вячеславовна (или Ковальчук Валерий Викторович)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Отчет принимает со всеми визами: </a:t>
            </a:r>
            <a:r>
              <a:rPr lang="ru-RU" dirty="0" smtClean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Ерачина </a:t>
            </a:r>
            <a:r>
              <a:rPr lang="ru-RU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Светлана Анатольевна</a:t>
            </a:r>
            <a:endParaRPr lang="ru-RU" altLang="ru-RU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917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1315" y="70338"/>
            <a:ext cx="7710854" cy="869401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 МЕДИЦИНСКОЙ ОРГАНИЗАЦИИ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087" y="782321"/>
            <a:ext cx="10363826" cy="575056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endParaRPr lang="ru-RU" altLang="ru-RU" sz="1700" cap="none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правила лицензирования медицинской деятельности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1 сентября 2021 года вступило в силу Постановление Правительства Российской Федерации от 01.06.2021 № 852, которым утверждено </a:t>
            </a:r>
            <a:r>
              <a:rPr lang="ru-RU" altLang="ru-RU" sz="18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altLang="ru-RU" sz="18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лицензировании медицинской деятельности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endParaRPr lang="ru-RU" altLang="ru-RU" sz="1800" b="1" i="1" cap="none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</a:p>
          <a:p>
            <a:pPr marL="0" lvl="0" indent="0" algn="r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ru-RU" alt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Соответствие структуры и штатного расписания юридического лица,                входящего в государственную и муниципальную систему здравоохранения, общим требованиям, установленным для определенных медицинских организаций, в соответствии с пунктом 7, части2, статьи 14 Закона № 323 -ФЗ</a:t>
            </a:r>
            <a:endParaRPr lang="ru-RU" alt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 rot="18125164">
            <a:off x="4917304" y="2256821"/>
            <a:ext cx="504090" cy="893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74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1315" y="70338"/>
            <a:ext cx="7710854" cy="869401"/>
          </a:xfrm>
        </p:spPr>
        <p:txBody>
          <a:bodyPr>
            <a:normAutofit/>
          </a:bodyPr>
          <a:lstStyle/>
          <a:p>
            <a:r>
              <a:rPr lang="ru-RU" alt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составления штатного расписания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087" y="1148081"/>
            <a:ext cx="10363826" cy="538480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sz="1800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800" b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</a:t>
            </a:r>
            <a:r>
              <a:rPr lang="ru-RU" altLang="ru-RU" sz="1800" b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расписание определяет структуру учреждения</a:t>
            </a:r>
            <a:r>
              <a:rPr lang="ru-RU" altLang="ru-RU" sz="18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численность должностей по каждому наименованию в конкретных подразделениях и в целом по </a:t>
            </a:r>
            <a:r>
              <a:rPr lang="ru-RU" altLang="ru-RU" sz="18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учреждению. 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8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8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Штатная структура и штатное расписание </a:t>
            </a:r>
            <a:r>
              <a:rPr lang="ru-RU" altLang="ru-RU" sz="1800" b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разрабатываются учреждениями здравоохранения самостоятельно.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1800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18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штатном расписании проставляется</a:t>
            </a:r>
            <a:r>
              <a:rPr lang="ru-RU" altLang="ru-RU" sz="1800" b="1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численность должностей,</a:t>
            </a:r>
            <a:r>
              <a:rPr lang="ru-RU" altLang="ru-RU" sz="18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 числе численность должностей врачебного, среднего и младшего медицинского и фармацевтического </a:t>
            </a:r>
            <a:r>
              <a:rPr lang="ru-RU" altLang="ru-RU" sz="18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персонала</a:t>
            </a:r>
            <a:endParaRPr lang="ru-RU" altLang="ru-RU" sz="1800" cap="none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altLang="ru-RU" sz="18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Должности</a:t>
            </a:r>
            <a:r>
              <a:rPr lang="ru-RU" altLang="ru-RU" sz="18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 которым предусматривается содержание неполной штатной единицы, </a:t>
            </a:r>
            <a:r>
              <a:rPr lang="ru-RU" altLang="ru-RU" sz="1800" b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указываются в соответствующих долях (0,25, 0,50, 0,75</a:t>
            </a:r>
            <a:r>
              <a:rPr lang="ru-RU" altLang="ru-RU" sz="1800" b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Указание в штатном расписании значений 0,1 ; 0,3 ; 1,15 и т.п. недопустимо! </a:t>
            </a:r>
            <a:endParaRPr lang="ru-RU" altLang="ru-RU" sz="1800" b="1" cap="none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ct val="50000"/>
              </a:spcBef>
              <a:buNone/>
            </a:pPr>
            <a:r>
              <a:rPr lang="ru-RU" altLang="ru-RU" sz="18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5.  </a:t>
            </a:r>
            <a:r>
              <a:rPr lang="ru-RU" altLang="ru-RU" sz="1800" dirty="0" smtClean="0">
                <a:latin typeface="Times New Roman" panose="02020603050405020304" pitchFamily="18" charset="0"/>
              </a:rPr>
              <a:t>Наименования должностей указывается согласно </a:t>
            </a: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номенклатуре должностей</a:t>
            </a:r>
            <a:r>
              <a:rPr lang="ru-RU" altLang="ru-RU" sz="1800" dirty="0" smtClean="0">
                <a:latin typeface="Times New Roman" panose="02020603050405020304" pitchFamily="18" charset="0"/>
              </a:rPr>
              <a:t>, </a:t>
            </a: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квалификационным справочникам</a:t>
            </a:r>
            <a:r>
              <a:rPr lang="ru-RU" altLang="ru-RU" sz="1800" dirty="0" smtClean="0">
                <a:latin typeface="Times New Roman" panose="02020603050405020304" pitchFamily="18" charset="0"/>
              </a:rPr>
              <a:t> или профессиональным стандартам.</a:t>
            </a:r>
            <a:endParaRPr lang="ru-RU" sz="1800" dirty="0" smtClean="0"/>
          </a:p>
          <a:p>
            <a:pPr marL="342900" lvl="0" indent="-342900" algn="just">
              <a:lnSpc>
                <a:spcPct val="114000"/>
              </a:lnSpc>
              <a:spcBef>
                <a:spcPct val="50000"/>
              </a:spcBef>
              <a:buClrTx/>
              <a:buAutoNum type="arabicPeriod" startAt="5"/>
            </a:pPr>
            <a:endParaRPr lang="ru-RU" altLang="ru-RU" sz="1800" b="1" cap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31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1315" y="60178"/>
            <a:ext cx="7710854" cy="5344942"/>
          </a:xfrm>
        </p:spPr>
        <p:txBody>
          <a:bodyPr>
            <a:normAutofit/>
          </a:bodyPr>
          <a:lstStyle/>
          <a:p>
            <a:r>
              <a:rPr lang="ru-RU" alt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потребности в медицинском персонале</a:t>
            </a:r>
            <a:br>
              <a:rPr lang="ru-RU" altLang="ru-RU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087" y="883921"/>
            <a:ext cx="10363826" cy="564896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endParaRPr lang="ru-RU" altLang="ru-RU" sz="1800" b="1" cap="none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Штатная численность, с учетом норм труда, должна обеспечивать потребности в оказании государственных услуг, а именно – объемов медицинской помощи, включенных в Программу государственных гарантий бесплатного оказания гражданам медицинской помощи.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п. 8 Методических рекомендаций по разработке систем нормирования труда в государственных (муниципальных) учреждениях (утв. приказом Министерством труда Российской Федерации от 30.09.2013 № 504) при определении норм труда необходимо руководствоваться типовыми нормами труда, утвержденными федеральными органами исполнительной власти в соответствии с постановлением Правительства Российской Федерации от 11.11.2002 № 804.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06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1315" y="70338"/>
            <a:ext cx="7710854" cy="869401"/>
          </a:xfrm>
        </p:spPr>
        <p:txBody>
          <a:bodyPr>
            <a:normAutofit/>
          </a:bodyPr>
          <a:lstStyle/>
          <a:p>
            <a:r>
              <a:rPr lang="ru-RU" alt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составления штатного расписания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087" y="782321"/>
            <a:ext cx="10363826" cy="5750560"/>
          </a:xfrm>
        </p:spPr>
        <p:txBody>
          <a:bodyPr>
            <a:normAutofit fontScale="25000" lnSpcReduction="20000"/>
          </a:bodyPr>
          <a:lstStyle/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6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 медицинской организации формируют экономисты и сотрудники отдела кадров.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необходимые условия для составления штатного расписания медицинских организаций закреплены в нормативных документах и вольной </a:t>
            </a:r>
            <a:r>
              <a:rPr lang="ru-RU" altLang="ru-RU" sz="6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интерпритации</a:t>
            </a:r>
            <a:r>
              <a:rPr lang="ru-RU" altLang="ru-RU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быть не должно!</a:t>
            </a:r>
          </a:p>
          <a:p>
            <a:pPr marL="0" lvl="0" indent="0" algn="just">
              <a:lnSpc>
                <a:spcPct val="114000"/>
              </a:lnSpc>
              <a:spcBef>
                <a:spcPct val="50000"/>
              </a:spcBef>
              <a:buClrTx/>
              <a:buNone/>
            </a:pPr>
            <a:r>
              <a:rPr lang="ru-RU" altLang="ru-RU" sz="6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формировании штатного расписания необходимо руководствоваться следующими документами:</a:t>
            </a:r>
          </a:p>
          <a:p>
            <a:pPr algn="just">
              <a:lnSpc>
                <a:spcPct val="114000"/>
              </a:lnSpc>
              <a:spcBef>
                <a:spcPct val="50000"/>
              </a:spcBef>
            </a:pPr>
            <a:r>
              <a:rPr lang="ru-RU" altLang="ru-RU" sz="6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здравоохранения  и социального развития Российской Федерации от 23.07.2010 № 541н «Об утверждении </a:t>
            </a:r>
            <a:r>
              <a:rPr lang="ru-RU" alt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altLang="ru-RU" sz="6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диного квалификационного справочника должностей руководителей, специалистов и служащих, раздел «Квалификационные характеристики должностей работников в сфере здравоохранения»</a:t>
            </a:r>
            <a:r>
              <a:rPr lang="ru-RU" sz="6400" dirty="0" smtClean="0"/>
              <a:t> </a:t>
            </a:r>
            <a:r>
              <a:rPr lang="ru-RU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ред. Приказа Минтруда России от 09.04.2018 </a:t>
            </a:r>
            <a:r>
              <a:rPr lang="ru-RU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214н </a:t>
            </a:r>
            <a:r>
              <a:rPr lang="ru-RU" sz="6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ru-RU" altLang="ru-RU" sz="6400" b="1" cap="none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ct val="50000"/>
              </a:spcBef>
            </a:pPr>
            <a:r>
              <a:rPr lang="ru-RU" altLang="ru-RU" sz="6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здравоохранения Российской Федерации (далее – Минздрав России) от 20.12.2012 № 1183 н «Об утверждении Номенклатуры должностей медицинских работников и фармацевтических работников».</a:t>
            </a:r>
          </a:p>
          <a:p>
            <a:pPr algn="just">
              <a:lnSpc>
                <a:spcPct val="114000"/>
              </a:lnSpc>
              <a:spcBef>
                <a:spcPct val="50000"/>
              </a:spcBef>
            </a:pPr>
            <a:r>
              <a:rPr lang="ru-RU" alt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Минздрава России от 25.10.2012 № 16-5/10/2-3238 «О направлении методических рекомендаций «Определение оптимального соотношения врачебного/среднего  медицинского/прочего персонала в государственных и муниципальных учреждениях здравоохранения общей лечебной сети и специализированных служб».</a:t>
            </a:r>
          </a:p>
          <a:p>
            <a:pPr algn="just">
              <a:lnSpc>
                <a:spcPct val="114000"/>
              </a:lnSpc>
              <a:spcBef>
                <a:spcPct val="50000"/>
              </a:spcBef>
            </a:pPr>
            <a:r>
              <a:rPr lang="ru-RU" altLang="ru-RU" sz="64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Минздрава России от 17.04.2013 № 16-5-12/11 «О формировании штатного расписания медицинской организации».</a:t>
            </a:r>
          </a:p>
          <a:p>
            <a:pPr algn="just">
              <a:lnSpc>
                <a:spcPct val="114000"/>
              </a:lnSpc>
              <a:spcBef>
                <a:spcPct val="50000"/>
              </a:spcBef>
            </a:pPr>
            <a:r>
              <a:rPr lang="ru-RU" altLang="ru-RU" sz="6400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64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altLang="ru-RU" sz="64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штатного расписания </a:t>
            </a:r>
            <a:r>
              <a:rPr lang="ru-RU" altLang="ru-RU" sz="6400" b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 Постановлением Госкомстата РФ </a:t>
            </a:r>
            <a:r>
              <a:rPr lang="ru-RU" altLang="ru-RU" sz="6400" b="1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05.01.2004 </a:t>
            </a:r>
            <a:r>
              <a:rPr lang="ru-RU" altLang="ru-RU" sz="64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 «Об утверждении унифицированных форм первичной учетной документации по учету труда и его оплаты». Данная форма </a:t>
            </a:r>
            <a:r>
              <a:rPr lang="ru-RU" altLang="ru-RU" sz="6400" b="1" cap="non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(№ </a:t>
            </a:r>
            <a:r>
              <a:rPr lang="ru-RU" altLang="ru-RU" sz="6400" b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Т-3) </a:t>
            </a:r>
            <a:r>
              <a:rPr lang="ru-RU" altLang="ru-RU" sz="64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6400" i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рекомендована для применения организациями </a:t>
            </a:r>
            <a:r>
              <a:rPr lang="ru-RU" altLang="ru-RU" sz="64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 от формы собственности, осуществляющими деятельность на территории </a:t>
            </a:r>
            <a:r>
              <a:rPr lang="ru-RU" altLang="ru-RU" sz="6400" cap="none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Федерации, </a:t>
            </a:r>
            <a:r>
              <a:rPr lang="ru-RU" altLang="ru-RU" sz="6400" cap="none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бюджетными учреждениями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880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9285" y="144692"/>
            <a:ext cx="7807570" cy="1209324"/>
          </a:xfrm>
        </p:spPr>
        <p:txBody>
          <a:bodyPr>
            <a:normAutofit/>
          </a:bodyPr>
          <a:lstStyle/>
          <a:p>
            <a:r>
              <a:rPr lang="ru-RU" alt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составления штатного расписания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981" y="1280160"/>
            <a:ext cx="10363826" cy="516128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Имеется также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Минздравмедпрома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18.01 1996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16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 введении форм штатных расписаний учреждений здравоохранения"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вопрос: 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какой форме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составлять штатное расписание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учреждениям здравоохранения: 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форме Т-3, утвержденной Постановлением Госкомстата России от 05.01.2004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1, или по форме, утвержденной Приказом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Минздравмедпрома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России от 18.01.1996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16?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одной стороны,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форма Т-3 носит унифицированный характер (к тому же этот документ является более поздним по сроку принятия), в отличие от примерных форм, предусмотренных Приказом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Минздравмедпрома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России от 18.01.1996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16. С другой стороны, Приказ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№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16 отражает специальные нормы права, которые имеют преимущества над общими нормами права.</a:t>
            </a:r>
          </a:p>
          <a:p>
            <a:pPr marL="0" lvl="0" indent="0" algn="just">
              <a:lnSpc>
                <a:spcPct val="100000"/>
              </a:lnSpc>
              <a:spcBef>
                <a:spcPct val="0"/>
              </a:spcBef>
              <a:buClrTx/>
              <a:buNone/>
              <a:defRPr/>
            </a:pP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326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9285" y="144692"/>
            <a:ext cx="7807570" cy="1209324"/>
          </a:xfrm>
        </p:spPr>
        <p:txBody>
          <a:bodyPr>
            <a:normAutofit/>
          </a:bodyPr>
          <a:lstStyle/>
          <a:p>
            <a:r>
              <a:rPr lang="ru-RU" alt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составления штатного расписания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4021" y="1249680"/>
            <a:ext cx="10363826" cy="494479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4000"/>
              </a:lnSpc>
              <a:spcBef>
                <a:spcPct val="50000"/>
              </a:spcBef>
            </a:pP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НАИМЕНОВАНИЯ ДОЛЖНОСТЕЙ МЕДИЦИНСКИХ И ФАРМАЦЕВТИЧЕСКИХ РАБОТНИКОВ УСТАНАВЛИВАЮТСЯ В СООТВЕТСТВИИ с </a:t>
            </a:r>
            <a:r>
              <a:rPr lang="ru-RU" altLang="ru-RU" sz="1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Министерства здравоохранения Российской Федерации (далее – Минздрав России) от 20.12.2012 № 1183 н «Об утверждении Номенклатуры должностей медицинских работников и фармацевтических работников».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ClrTx/>
              <a:buNone/>
              <a:defRPr/>
            </a:pPr>
            <a:endParaRPr lang="ru-RU" alt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ct val="0"/>
              </a:spcBef>
              <a:buClrTx/>
              <a:buNone/>
              <a:defRPr/>
            </a:pP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Наименования должностей заместителей руководителя 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организации (главного врача, директора, заведующего, начальника) дополняются наименованием раздела работы, руководство которой он осуществляет. Например</a:t>
            </a:r>
            <a:r>
              <a:rPr lang="ru-RU" altLang="ru-RU" sz="1800" i="1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i="1" cap="none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"заместитель главного врача по медицинской части", "заместитель главного врача по работе с сестринским персоналом" и др</a:t>
            </a:r>
            <a:r>
              <a:rPr lang="ru-RU" altLang="ru-RU" sz="1800" i="1" cap="none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00000"/>
              </a:lnSpc>
              <a:spcBef>
                <a:spcPct val="0"/>
              </a:spcBef>
              <a:buClrTx/>
              <a:buNone/>
              <a:defRPr/>
            </a:pPr>
            <a:endParaRPr lang="ru-RU" altLang="ru-RU" sz="1800" i="1" cap="none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ClrTx/>
              <a:buNone/>
              <a:defRPr/>
            </a:pPr>
            <a:endParaRPr lang="ru-RU" altLang="ru-RU" sz="1800" cap="none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defRPr/>
            </a:pPr>
            <a:r>
              <a:rPr lang="ru-RU" alt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lvl="0" indent="0" algn="just">
              <a:lnSpc>
                <a:spcPct val="100000"/>
              </a:lnSpc>
              <a:spcBef>
                <a:spcPct val="0"/>
              </a:spcBef>
              <a:buClrTx/>
              <a:buNone/>
              <a:defRPr/>
            </a:pP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Наименования 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должностей руководителей структурных </a:t>
            </a: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подразделений </a:t>
            </a:r>
            <a:r>
              <a:rPr lang="ru-RU" altLang="ru-RU" sz="1800" cap="non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отделов</a:t>
            </a:r>
            <a:r>
              <a:rPr lang="ru-RU" altLang="ru-RU" sz="1800" cap="none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отделений, лабораторий, кабинетов, отрядов и др.) дополняются наименованием врачебной должности, соответствующей специальности по профилю структурного подразделения. Например, </a:t>
            </a:r>
            <a:r>
              <a:rPr lang="ru-RU" altLang="ru-RU" sz="1800" i="1" cap="none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"заведующий хирургическим отделением - врач-хирург".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8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258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9285" y="144692"/>
            <a:ext cx="7807570" cy="1209324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формирования штатного расписание медицинской организации</a:t>
            </a:r>
            <a:endParaRPr lang="ru-RU" alt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981" y="1259840"/>
            <a:ext cx="10363826" cy="4965114"/>
          </a:xfrm>
        </p:spPr>
        <p:txBody>
          <a:bodyPr>
            <a:normAutofit fontScale="85000" lnSpcReduction="20000"/>
          </a:bodyPr>
          <a:lstStyle/>
          <a:p>
            <a:pPr indent="457200" algn="just"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в практической деятельности руководителей медицинских организаций встречаются </a:t>
            </a:r>
            <a:r>
              <a:rPr lang="ru-RU" sz="21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подходы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составлению, утверждению и использованию штатных расписаний:</a:t>
            </a:r>
          </a:p>
          <a:p>
            <a:pPr marL="342900" indent="457200" algn="just">
              <a:buFontTx/>
              <a:buChar char="-"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 утверждается на любое количество должностей (утверждается по ситуации);</a:t>
            </a:r>
          </a:p>
          <a:p>
            <a:pPr marL="342900" indent="457200" algn="just">
              <a:buFontTx/>
              <a:buChar char="-"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«подгоняют» под необходимую укомплектованность кадрами;</a:t>
            </a:r>
          </a:p>
          <a:p>
            <a:pPr marL="342900" indent="457200" algn="just">
              <a:buFontTx/>
              <a:buChar char="-"/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придерживаются строго действующей правовой базы.</a:t>
            </a:r>
          </a:p>
          <a:p>
            <a:pPr indent="457200" algn="just">
              <a:defRPr/>
            </a:pPr>
            <a:r>
              <a:rPr lang="ru-RU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Такая ситуация не дает полной и достоверной оценки и анализа штатных расписаний на предмет реальной потребности в кадрах в медицинских организациях</a:t>
            </a:r>
            <a:r>
              <a:rPr lang="ru-RU" sz="2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7200" algn="just"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должностей в целом по организации и по наименованию должностей должно соответствовать расчетной численности исходя из </a:t>
            </a:r>
            <a:r>
              <a:rPr lang="ru-RU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реальной потребности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медицинской помощи обслуживаемого населения.</a:t>
            </a:r>
          </a:p>
          <a:p>
            <a:pPr indent="457200" algn="just"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соотносить количество штатных единиц с фактическим (плановым) объемом работы. </a:t>
            </a:r>
          </a:p>
          <a:p>
            <a:pPr indent="457200" algn="just">
              <a:defRPr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должностей должна основываться </a:t>
            </a:r>
            <a:r>
              <a:rPr lang="ru-RU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плановых объемах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помощи и рекомендуемых штатных нормативах численности персонала по типам медицинских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и согласно утвержденным порядкам оказания медицинской помощи по отдельным профилям.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defRPr/>
            </a:pP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6087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1005</TotalTime>
  <Words>2411</Words>
  <Application>Microsoft Office PowerPoint</Application>
  <PresentationFormat>Широкоэкранный</PresentationFormat>
  <Paragraphs>501</Paragraphs>
  <Slides>20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Arial Cyr</vt:lpstr>
      <vt:lpstr>Bookman Old Style</vt:lpstr>
      <vt:lpstr>Calibri</vt:lpstr>
      <vt:lpstr>Calibri Light</vt:lpstr>
      <vt:lpstr>Times New Roman</vt:lpstr>
      <vt:lpstr>Wingdings</vt:lpstr>
      <vt:lpstr>Тема Office</vt:lpstr>
      <vt:lpstr>Форма №30 «Сведения о медицинской организации»</vt:lpstr>
      <vt:lpstr>ШТАТНОЕ РАСПИСАНИЕ МЕДИЦИНСКОЙ ОРГАНИЗАЦИИ</vt:lpstr>
      <vt:lpstr>ШТАТНОЕ РАСПИСАНИЕ МЕДИЦИНСКОЙ ОРГАНИЗАЦИИ</vt:lpstr>
      <vt:lpstr>Порядок составления штатного расписания</vt:lpstr>
      <vt:lpstr>Определение потребности в медицинском персонале  </vt:lpstr>
      <vt:lpstr>Порядок составления штатного расписания</vt:lpstr>
      <vt:lpstr>Порядок составления штатного расписания</vt:lpstr>
      <vt:lpstr>Порядок составления штатного расписания</vt:lpstr>
      <vt:lpstr>Проблемы формирования штатного расписание медицинской организации</vt:lpstr>
      <vt:lpstr>ВСЕ НИЖЕИЗЛОЖЕННОЕ ВСЕ ОЧЕНЬ ХОРОШО ЗНАЮТ.  НО ВСЕ ЖЕ ПОВТОРИМ!  Таблица 1100. Должности и физические лица медицинской организации </vt:lpstr>
      <vt:lpstr>Таблица 1100. Должности и физические лица медицинской организации </vt:lpstr>
      <vt:lpstr>Таблица 1100. Должности и физические лица медицинской организации </vt:lpstr>
      <vt:lpstr>Таблица 1100. Должности и физические лица медицинской организации </vt:lpstr>
      <vt:lpstr>Таблица 1100. Должности и физические лица медицинской организации </vt:lpstr>
      <vt:lpstr>Таблица 1100. Должности и физические лица медицинской организации </vt:lpstr>
      <vt:lpstr>Таблица 1100. Должности и физические лица медицинской организации</vt:lpstr>
      <vt:lpstr>Таблица 1100. Должности и физические лица медицинской организации</vt:lpstr>
      <vt:lpstr>Таблица 1100. Должности и физические лица медицинской организации</vt:lpstr>
      <vt:lpstr>Таблица 1102</vt:lpstr>
      <vt:lpstr>Порядок составления и согласования отчета по разделу «Штаты» в форме № 30 за 2022 год.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Форма №30 «Сведения о медицинской организации»</dc:title>
  <dc:creator>Аскарова Галина</dc:creator>
  <cp:lastModifiedBy>Ерачина Светлана Анатольевна</cp:lastModifiedBy>
  <cp:revision>104</cp:revision>
  <dcterms:created xsi:type="dcterms:W3CDTF">2021-12-09T14:45:19Z</dcterms:created>
  <dcterms:modified xsi:type="dcterms:W3CDTF">2022-12-16T05:33:02Z</dcterms:modified>
</cp:coreProperties>
</file>