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0">
  <p:sldMasterIdLst>
    <p:sldMasterId id="2147483708" r:id="rId1"/>
  </p:sldMasterIdLst>
  <p:notesMasterIdLst>
    <p:notesMasterId r:id="rId20"/>
  </p:notesMasterIdLst>
  <p:sldIdLst>
    <p:sldId id="561" r:id="rId2"/>
    <p:sldId id="569" r:id="rId3"/>
    <p:sldId id="596" r:id="rId4"/>
    <p:sldId id="672" r:id="rId5"/>
    <p:sldId id="675" r:id="rId6"/>
    <p:sldId id="676" r:id="rId7"/>
    <p:sldId id="677" r:id="rId8"/>
    <p:sldId id="674" r:id="rId9"/>
    <p:sldId id="573" r:id="rId10"/>
    <p:sldId id="636" r:id="rId11"/>
    <p:sldId id="678" r:id="rId12"/>
    <p:sldId id="650" r:id="rId13"/>
    <p:sldId id="651" r:id="rId14"/>
    <p:sldId id="654" r:id="rId15"/>
    <p:sldId id="655" r:id="rId16"/>
    <p:sldId id="679" r:id="rId17"/>
    <p:sldId id="656" r:id="rId18"/>
    <p:sldId id="680" r:id="rId19"/>
  </p:sldIdLst>
  <p:sldSz cx="9144000" cy="6858000" type="screen4x3"/>
  <p:notesSz cx="6810375" cy="9942513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D3FF"/>
    <a:srgbClr val="87893B"/>
    <a:srgbClr val="008000"/>
    <a:srgbClr val="0066FF"/>
    <a:srgbClr val="006600"/>
    <a:srgbClr val="CC0000"/>
    <a:srgbClr val="0066CC"/>
    <a:srgbClr val="6699FF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46" autoAdjust="0"/>
    <p:restoredTop sz="94660"/>
  </p:normalViewPr>
  <p:slideViewPr>
    <p:cSldViewPr>
      <p:cViewPr varScale="1">
        <p:scale>
          <a:sx n="85" d="100"/>
          <a:sy n="85" d="100"/>
        </p:scale>
        <p:origin x="149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639" cy="497047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147" y="0"/>
            <a:ext cx="2951639" cy="497047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7B923E-1ECE-4B45-8F20-A1F3DD232AFE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5" y="4722733"/>
            <a:ext cx="5447346" cy="4473417"/>
          </a:xfrm>
          <a:prstGeom prst="rect">
            <a:avLst/>
          </a:prstGeom>
        </p:spPr>
        <p:txBody>
          <a:bodyPr vert="horz" lIns="91477" tIns="45738" rIns="91477" bIns="4573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879"/>
            <a:ext cx="2951639" cy="497046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147" y="9443879"/>
            <a:ext cx="2951639" cy="497046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B7AAE2-DA4D-4466-8803-B93ABD149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89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1EB39-7FFD-4F2F-82E2-75654EF4B179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6F6AC-DC0B-48CF-90BA-35F14087B7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B1F4F-3469-4E1F-AF0B-2221F98BB0CC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68535-E6A8-4E75-BF11-0C67F354C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9BFD7-2F54-4BD4-951E-6D6BE604255B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E81B-D667-4708-98E0-3256EFE0B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B170-AB42-43A2-8474-5C1D161E4BB3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7AFD8-FD70-4650-9F03-3DFE362F1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FD9B7-5B59-4A7A-8E0B-D4353BCF77CC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2C0AA-9FD0-44F2-A261-45052046A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B159F-8511-43CA-9A05-D5D71B6DEB29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CE99A-E8BD-4CA6-AB52-0F433C6A76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2509C-4723-4085-BFBE-C81F8F04DBE3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BA65C-8C7B-456B-8581-D8F2E8046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A4F76-CCB3-49EB-B395-6FA7B6AE3EB0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903BC-78C4-4E9A-B3DA-2499CE8FA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E1ACC-49C6-440D-9D82-C86B5BB99750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52A94-7AAF-4030-BE8E-204AD512F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30F7C-408F-48EF-988D-5302AB96EF96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67FE7-E152-4075-91D4-C3BA0A7B63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EE6F6-B1B0-4599-B194-BEC193B8D082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E42B0-EB04-4ADA-9C64-120D6685A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084304-703E-4BDC-9061-D3A74DA93508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07E25D-23CF-4D59-8DF5-8536C839B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700213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t"/>
          <a:lstStyle/>
          <a:p>
            <a:pPr defTabSz="957263"/>
            <a:endParaRPr lang="ru-RU" sz="2800" b="1" u="sng">
              <a:solidFill>
                <a:srgbClr val="FFFFFF"/>
              </a:solidFill>
            </a:endParaRPr>
          </a:p>
          <a:p>
            <a:pPr defTabSz="957263"/>
            <a:r>
              <a:rPr lang="ru-RU" sz="2400" b="1">
                <a:solidFill>
                  <a:srgbClr val="FFFFFF"/>
                </a:solidFill>
              </a:rPr>
              <a:t>ФОРМА ФЕДЕРАЛЬНОГО  СТАТИСТИЧЕСКОГО НАБЛЮДЕНИЯ № 30</a:t>
            </a:r>
          </a:p>
          <a:p>
            <a:pPr defTabSz="957263"/>
            <a:endParaRPr lang="ru-RU" sz="2400" b="1">
              <a:solidFill>
                <a:srgbClr val="FFFFFF"/>
              </a:solidFill>
            </a:endParaRPr>
          </a:p>
          <a:p>
            <a:pPr defTabSz="957263"/>
            <a:r>
              <a:rPr lang="ru-RU" sz="2400" b="1">
                <a:solidFill>
                  <a:srgbClr val="FFFFFF"/>
                </a:solidFill>
              </a:rPr>
              <a:t>«СВЕДЕНИЯ </a:t>
            </a:r>
            <a:r>
              <a:rPr lang="en-US" sz="2400" b="1">
                <a:solidFill>
                  <a:schemeClr val="bg1"/>
                </a:solidFill>
              </a:rPr>
              <a:t>О</a:t>
            </a:r>
            <a:r>
              <a:rPr lang="ru-RU" sz="2400" b="1">
                <a:solidFill>
                  <a:schemeClr val="bg1"/>
                </a:solidFill>
              </a:rPr>
              <a:t> МЕДИЦИНСКОЙ ОРГАНИЗАЦИИ</a:t>
            </a:r>
            <a:r>
              <a:rPr lang="ru-RU" sz="2400" b="1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412875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3690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3690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90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И ОТРАСЛЕВОГО  СТАТИСТИЧЕСКОГО   НАБЛЮДЕНИЯ</a:t>
            </a: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683568" y="4221088"/>
            <a:ext cx="828092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Изменения в форму вносятся в соответствии с новой номенклатурой должностей медицинских и фармацевтических работников, утвержденной  приказом Минздрава России от 2 мая 2023 г. № 205н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 утверждении Номенклатуры должностей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(зарегистрирован Минюстом России 1 июня 2023 г., № 73664)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683568" y="980728"/>
            <a:ext cx="7921377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 таблицу 1105 внесены дополнительные графы: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83569" y="1860086"/>
          <a:ext cx="8208912" cy="1645920"/>
        </p:xfrm>
        <a:graphic>
          <a:graphicData uri="http://schemas.openxmlformats.org/drawingml/2006/table">
            <a:tbl>
              <a:tblPr/>
              <a:tblGrid>
                <a:gridCol w="1008111"/>
                <a:gridCol w="576064"/>
                <a:gridCol w="479981"/>
                <a:gridCol w="841287"/>
                <a:gridCol w="841287"/>
                <a:gridCol w="1005797"/>
                <a:gridCol w="716420"/>
                <a:gridCol w="1117123"/>
                <a:gridCol w="841287"/>
                <a:gridCol w="781555"/>
              </a:tblGrid>
              <a:tr h="84967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Персонал станций (отделений)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скорой медицинской помощи (из таблицы 1100)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9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врачи, всего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80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старшие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врачи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врачи скорой медицинской помощи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врачи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выездной бригады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анестезиологи реаниматологи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психиатры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педиатры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0814" marR="108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9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1711" marR="417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1711" marR="4171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899592" y="3789040"/>
          <a:ext cx="7704855" cy="1496223"/>
        </p:xfrm>
        <a:graphic>
          <a:graphicData uri="http://schemas.openxmlformats.org/drawingml/2006/table">
            <a:tbl>
              <a:tblPr/>
              <a:tblGrid>
                <a:gridCol w="504056"/>
                <a:gridCol w="965512"/>
                <a:gridCol w="1022155"/>
                <a:gridCol w="931016"/>
                <a:gridCol w="1113765"/>
                <a:gridCol w="1368152"/>
                <a:gridCol w="682698"/>
                <a:gridCol w="1117501"/>
              </a:tblGrid>
              <a:tr h="254901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средний медицинский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персонал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младший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медицинский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фармацевтический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персонал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0814" marR="108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прочий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персонал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(из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гр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):</a:t>
                      </a:r>
                    </a:p>
                  </a:txBody>
                  <a:tcPr marL="10814" marR="108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27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водители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7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медсестры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фельдшеры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 приему вызовов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фельдшеры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скорой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мед.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помощи</a:t>
                      </a: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медсестры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медсестры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анестезисты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(из гр.14)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9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711" marR="41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683568" y="980728"/>
            <a:ext cx="7921377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 таблице 1106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исключена графа 3 – «число»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2276872"/>
          <a:ext cx="8208911" cy="4053840"/>
        </p:xfrm>
        <a:graphic>
          <a:graphicData uri="http://schemas.openxmlformats.org/drawingml/2006/table">
            <a:tbl>
              <a:tblPr/>
              <a:tblGrid>
                <a:gridCol w="2154023"/>
                <a:gridCol w="531997"/>
                <a:gridCol w="661492"/>
                <a:gridCol w="661492"/>
                <a:gridCol w="575385"/>
                <a:gridCol w="568041"/>
                <a:gridCol w="568041"/>
                <a:gridCol w="582060"/>
                <a:gridCol w="582060"/>
                <a:gridCol w="662160"/>
                <a:gridCol w="662160"/>
              </a:tblGrid>
              <a:tr h="11896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Медицинские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 фармацевтические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работники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(из табл. 1100)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Пол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Число полных лет по состоянию на конец отчетного года, чел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8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7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до 36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36–45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46–50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51–55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 старше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Врачи 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01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02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 том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числе руководител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и их заместител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03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1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04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Провизоры 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05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06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Средни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медицински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персонал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07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08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Фармацевты 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09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Специалисты с высшим немедицинским образованием 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35" marR="53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83568" y="1628800"/>
            <a:ext cx="7921377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таблицу 1109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7069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7069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696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100" name="Прямоугольник 13"/>
          <p:cNvSpPr txBox="1">
            <a:spLocks noChangeArrowheads="1"/>
          </p:cNvSpPr>
          <p:nvPr/>
        </p:nvSpPr>
        <p:spPr bwMode="auto">
          <a:xfrm>
            <a:off x="611560" y="26064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755576" y="1052736"/>
            <a:ext cx="8029897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таблице 1110 и 1111 внесена изменения в строку 5: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755576" y="2708920"/>
          <a:ext cx="7992887" cy="3005138"/>
        </p:xfrm>
        <a:graphic>
          <a:graphicData uri="http://schemas.openxmlformats.org/drawingml/2006/table">
            <a:tbl>
              <a:tblPr/>
              <a:tblGrid>
                <a:gridCol w="2903761"/>
                <a:gridCol w="664648"/>
                <a:gridCol w="925144"/>
                <a:gridCol w="922148"/>
                <a:gridCol w="859062"/>
                <a:gridCol w="859062"/>
                <a:gridCol w="859062"/>
              </a:tblGrid>
              <a:tr h="414338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посещений</a:t>
                      </a: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врачей, включая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профилак-тические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–  всего</a:t>
                      </a:r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сельскими жителями</a:t>
                      </a: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детьми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0–17 лет </a:t>
                      </a: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2863" marR="42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2863" marR="42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общей практики (семейные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врачи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278">
                <a:tc>
                  <a:txBody>
                    <a:bodyPr/>
                    <a:lstStyle/>
                    <a:p>
                      <a:pPr marL="215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из них: педиатры участковые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(включая педиатров участковых приписных участков)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Кроме того,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медицинские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психологи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128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863" marR="428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631464"/>
          <a:ext cx="7992888" cy="213360"/>
        </p:xfrm>
        <a:graphic>
          <a:graphicData uri="http://schemas.openxmlformats.org/drawingml/2006/table">
            <a:tbl>
              <a:tblPr/>
              <a:tblGrid>
                <a:gridCol w="6896215"/>
                <a:gridCol w="1096673"/>
              </a:tblGrid>
              <a:tr h="14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младший медицинский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фармацевтический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персонал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755576" y="2060848"/>
            <a:ext cx="8029897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таблицу 2100: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7069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7069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696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100" name="Прямоугольник 13"/>
          <p:cNvSpPr txBox="1">
            <a:spLocks noChangeArrowheads="1"/>
          </p:cNvSpPr>
          <p:nvPr/>
        </p:nvSpPr>
        <p:spPr bwMode="auto">
          <a:xfrm>
            <a:off x="611560" y="26064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755576" y="980728"/>
            <a:ext cx="8136904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таблицу 2600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39552" y="2132856"/>
          <a:ext cx="8064895" cy="4572000"/>
        </p:xfrm>
        <a:graphic>
          <a:graphicData uri="http://schemas.openxmlformats.org/drawingml/2006/table">
            <a:tbl>
              <a:tblPr/>
              <a:tblGrid>
                <a:gridCol w="3576124"/>
                <a:gridCol w="523928"/>
                <a:gridCol w="748392"/>
                <a:gridCol w="768180"/>
                <a:gridCol w="729133"/>
                <a:gridCol w="823918"/>
                <a:gridCol w="895220"/>
              </a:tblGrid>
              <a:tr h="5269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стро-ки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Ветераны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Инвалиды ВОВ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Ветераны боевых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действий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Инвалиды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боевых действий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Ветераны военной службы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Состоит под диспансерным наблюдением на начало отчетного года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Вновь взято под диспансерное наблюдение в отчетном году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Снято с диспансерного наблюдения в течение отчетного года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из них: выехало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             умерло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Состоит под диспансерным наблюдением на конец отчетного года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6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   в том числе по группам инвалидности:</a:t>
                      </a:r>
                    </a:p>
                    <a:p>
                      <a:pPr marL="1079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I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II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III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6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Прошли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профилактический медицинский осмотр или диспансеризацию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(из стр. 6)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Нуждались в стационарном лечении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Получили стационарное лечение из числа нуждавшихся (стр. 11)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Получили санаторно-курортное лечение</a:t>
                      </a: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Прошли курс медицинской реабилитации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755576" y="1490881"/>
            <a:ext cx="792088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Диспансерное наблюдение за ветеранами Великой Отечественной войны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боевых действий, военной службы и инвалидами Великой Отечественной войны, боевых действий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человек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(2600)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6595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66599" name="Rectangle 7"/>
          <p:cNvSpPr>
            <a:spLocks noChangeArrowheads="1"/>
          </p:cNvSpPr>
          <p:nvPr/>
        </p:nvSpPr>
        <p:spPr bwMode="auto">
          <a:xfrm>
            <a:off x="1042988" y="620713"/>
            <a:ext cx="75612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b="1"/>
          </a:p>
          <a:p>
            <a:pPr algn="l"/>
            <a:endParaRPr lang="ru-RU" sz="1400" b="1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908720"/>
            <a:ext cx="7848872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 таблицу  5300 «Деятельность лаборатории»: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611560" y="1556792"/>
          <a:ext cx="7920880" cy="3567842"/>
        </p:xfrm>
        <a:graphic>
          <a:graphicData uri="http://schemas.openxmlformats.org/drawingml/2006/table">
            <a:tbl>
              <a:tblPr/>
              <a:tblGrid>
                <a:gridCol w="3240358"/>
                <a:gridCol w="576064"/>
                <a:gridCol w="864096"/>
                <a:gridCol w="792088"/>
                <a:gridCol w="792088"/>
                <a:gridCol w="720080"/>
                <a:gridCol w="936106"/>
              </a:tblGrid>
              <a:tr h="93122">
                <a:tc rowSpan="2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10864" marR="10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иссле-дований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b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10864" marR="10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Кроме того, лабораторные исследования по аутсорсингу, (лабораторные исследования отправленные по договору в лаборатории медицинских организаций, не подающих отчет)</a:t>
                      </a:r>
                    </a:p>
                  </a:txBody>
                  <a:tcPr marL="10864" marR="10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подразде-лениях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оказываю-щих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медицин-скую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помощь</a:t>
                      </a:r>
                      <a:b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амбулатор-ных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условиях</a:t>
                      </a: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условиях дневного стационара</a:t>
                      </a: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по месту лечения </a:t>
                      </a:r>
                      <a:b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(вне </a:t>
                      </a:r>
                      <a:r>
                        <a:rPr lang="ru-RU" sz="1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лабора-тории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10864" marR="108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1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6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6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Лабораторные исследования, всего</a:t>
                      </a: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из них: химико-микроскопические исследования</a:t>
                      </a: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</a:t>
                      </a: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      химико-токсикологические </a:t>
                      </a: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исследования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 том числе методом </a:t>
                      </a:r>
                      <a:r>
                        <a:rPr lang="ru-RU" sz="1400" strike="sng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тандемной </a:t>
                      </a:r>
                      <a:r>
                        <a:rPr lang="ru-RU" sz="1400" strike="sngStrike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масс-спектракцией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400" strike="sngStrik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1.10</a:t>
                      </a: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905" marR="419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6595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66599" name="Rectangle 7"/>
          <p:cNvSpPr>
            <a:spLocks noChangeArrowheads="1"/>
          </p:cNvSpPr>
          <p:nvPr/>
        </p:nvSpPr>
        <p:spPr bwMode="auto">
          <a:xfrm>
            <a:off x="1042988" y="620713"/>
            <a:ext cx="75612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b="1"/>
          </a:p>
          <a:p>
            <a:pPr algn="l"/>
            <a:endParaRPr lang="ru-RU" sz="1400" b="1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908720"/>
            <a:ext cx="7848872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таблицу  5301: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83568" y="1412776"/>
          <a:ext cx="7992889" cy="5090160"/>
        </p:xfrm>
        <a:graphic>
          <a:graphicData uri="http://schemas.openxmlformats.org/drawingml/2006/table">
            <a:tbl>
              <a:tblPr/>
              <a:tblGrid>
                <a:gridCol w="5976664"/>
                <a:gridCol w="722137"/>
                <a:gridCol w="776031"/>
                <a:gridCol w="518057"/>
              </a:tblGrid>
              <a:tr h="263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Число исследований</a:t>
                      </a: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из них с </a:t>
                      </a: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положи-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тельными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результа-тами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Из числа анализов (табл. 5300, гр. 3) – исследования </a:t>
                      </a:r>
                      <a:b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на паразитов и простейших (из стр. 1.1)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методом жидкостной цитологии (из стр. 1.3)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с окраской по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Папаниколау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(из стр. 1.3)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</a:t>
                      </a:r>
                      <a:r>
                        <a:rPr lang="ru-RU" sz="1200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гликированный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гемоглобин (из стр. 1.4)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фенилкетонурию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(из стр. 1.4)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врожденный гипотиреоз (из стр. 1.4)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99377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муковисцидоз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(из стр. 1.4)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галактоземию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(из стр. 1.4)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1017905" algn="l"/>
                        </a:tabLs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адреногенитальный синдром (из стр. 1.4)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101790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Расширенный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неонатальный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скрининг (из стр.1.9)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101790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спинальная мышечная атрофия – СМА  (из строки 1.9)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1017905" algn="l"/>
                        </a:tabLs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из них у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нововорожденных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10.1.1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101790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первичные иммунодефициты – ПИД (из строки 1.9)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1017905" algn="l"/>
                        </a:tabLs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из них у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нововорожденных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10.2.1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101790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терапевтический лекарственный мониторинг (из стр. 1.4)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90614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	   радиоизотопные лабораторные исследования (из стр.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1.6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  <a:tabLst>
                          <a:tab pos="96202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	 специфические антитела (</a:t>
                      </a:r>
                      <a:r>
                        <a:rPr lang="en-US" sz="1200" dirty="0" err="1">
                          <a:latin typeface="Times New Roman"/>
                          <a:ea typeface="Times New Roman"/>
                          <a:cs typeface="Times New Roman"/>
                        </a:rPr>
                        <a:t>IgE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класса) к антигенам растительного, 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6195">
                        <a:spcAft>
                          <a:spcPts val="0"/>
                        </a:spcAft>
                        <a:tabLst>
                          <a:tab pos="962025" algn="l"/>
                        </a:tabLs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животного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химического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,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лекарственного происхождений (из стр. 1.6)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ВИЧ-инфекцию (из стр. 1.7)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вирусные гепатиты (из стр. 1.7)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неспецифические тесты на сифилис (из стр. 1.7)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специфические тесты на сифилис (из стр. 1.7)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антитела к паразитам и простейшим (из стр. 1.7)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6595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66599" name="Rectangle 7"/>
          <p:cNvSpPr>
            <a:spLocks noChangeArrowheads="1"/>
          </p:cNvSpPr>
          <p:nvPr/>
        </p:nvSpPr>
        <p:spPr bwMode="auto">
          <a:xfrm>
            <a:off x="1042988" y="620713"/>
            <a:ext cx="75612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b="1"/>
          </a:p>
          <a:p>
            <a:pPr algn="l"/>
            <a:endParaRPr lang="ru-RU" sz="1400" b="1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908720"/>
            <a:ext cx="7848872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 таблицу  5301: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39552" y="1336773"/>
          <a:ext cx="8208913" cy="4526640"/>
        </p:xfrm>
        <a:graphic>
          <a:graphicData uri="http://schemas.openxmlformats.org/drawingml/2006/table">
            <a:tbl>
              <a:tblPr/>
              <a:tblGrid>
                <a:gridCol w="6480720"/>
                <a:gridCol w="618879"/>
                <a:gridCol w="577255"/>
                <a:gridCol w="532059"/>
              </a:tblGrid>
              <a:tr h="263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стро</a:t>
                      </a: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ки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исследо-ваний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из них с </a:t>
                      </a: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положи-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Times New Roman"/>
                          <a:ea typeface="Times New Roman"/>
                          <a:cs typeface="Times New Roman"/>
                        </a:rPr>
                        <a:t>тельными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результа-тами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бактериоскопия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 кислотоустойчивые микроорганизмы (КУМ) (из стр. 1.1 и стр. 1.8)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бактериологические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исследования, всего (из стр. 1.8)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 (из табл. 5301, стр.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): бактериологические исследования на туберкулез 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(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культивирование,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идентификация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чувствительность)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 (из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из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табл. 5301, стр.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20.1):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посевы на туберкулез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20.1.1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определение лекарственной чувствительности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микобактерий 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туберкулеза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20.1.2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санитарная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бактериология (из стр. 1.8)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молекулярно-биологические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исследования (ПЦР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ДНК/РНК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ПБА) (из стр. 1.9)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07945" algn="l"/>
                          <a:tab pos="272732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из них (из табл. 5301, стр.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): на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энтеровирусы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          на грипп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          с целью выявления ДНК туберкулеза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определение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лекарственной чувствительности микобактерий туберкулеза по генетическим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маркерам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(из стр. 1.9)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наличие наркотических и психотропных веществ,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подтверждающими методами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исследования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(из стр.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1.10)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исследование РНК SARS-CoV-2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(из строки 1.9)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70">
                <a:tc>
                  <a:txBody>
                    <a:bodyPr/>
                    <a:lstStyle/>
                    <a:p>
                      <a:pPr indent="819785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исследование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 антитела к SARS-CoV-2 (COVID-19) 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(из строки 1.7)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70">
                <a:tc>
                  <a:txBody>
                    <a:bodyPr/>
                    <a:lstStyle/>
                    <a:p>
                      <a:pPr indent="819785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исследование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 антиген SARS-CoV-2 (COVID-19) (в том числе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экспресс-тесты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819785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строки 1.7)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70">
                <a:tc>
                  <a:txBody>
                    <a:bodyPr/>
                    <a:lstStyle/>
                    <a:p>
                      <a:pPr indent="819785"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карбогидрат-дефицитный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трансферрин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(CDT) (из стр. 1.10)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474" marR="394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6595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66599" name="Rectangle 7"/>
          <p:cNvSpPr>
            <a:spLocks noChangeArrowheads="1"/>
          </p:cNvSpPr>
          <p:nvPr/>
        </p:nvSpPr>
        <p:spPr bwMode="auto">
          <a:xfrm>
            <a:off x="1042988" y="620713"/>
            <a:ext cx="75612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b="1"/>
          </a:p>
          <a:p>
            <a:pPr algn="l"/>
            <a:endParaRPr lang="ru-RU" sz="1400" b="1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908720"/>
            <a:ext cx="7848872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 таблицу  5302 «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Оснащение лаборатории оборудованием, единица: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55576" y="1340768"/>
          <a:ext cx="7848872" cy="5150336"/>
        </p:xfrm>
        <a:graphic>
          <a:graphicData uri="http://schemas.openxmlformats.org/drawingml/2006/table">
            <a:tbl>
              <a:tblPr/>
              <a:tblGrid>
                <a:gridCol w="3457957"/>
                <a:gridCol w="502483"/>
                <a:gridCol w="576300"/>
                <a:gridCol w="862398"/>
                <a:gridCol w="781908"/>
                <a:gridCol w="781908"/>
                <a:gridCol w="885918"/>
              </a:tblGrid>
              <a:tr h="183732">
                <a:tc rowSpan="2">
                  <a:txBody>
                    <a:bodyPr/>
                    <a:lstStyle/>
                    <a:p>
                      <a:pPr marR="921385"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№ стро-ки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Число аппаратов</a:t>
                      </a:r>
                      <a:b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и оборудования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Из общего числа аппаратов</a:t>
                      </a:r>
                      <a:b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и оборудова-</a:t>
                      </a:r>
                      <a:b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ния – со сроком </a:t>
                      </a:r>
                      <a:b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эксплуатации </a:t>
                      </a:r>
                      <a:b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свыше 7 лет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  <a:b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в подразделениях, оказывающих медицинскую помощь</a:t>
                      </a:r>
                      <a:b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в амбулаторных условиях</a:t>
                      </a:r>
                      <a:b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(из гр. 6)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6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в подразделениях, оказывающих медицинскую помощь </a:t>
                      </a:r>
                      <a:b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в амбулаторных условиях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действующих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3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12"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Изменены наименования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строк: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Микроскопы инвертированные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Микроскопы с автоматической компьютерной визуализацией изображений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41">
                <a:tc>
                  <a:txBody>
                    <a:bodyPr/>
                    <a:lstStyle/>
                    <a:p>
                      <a:pPr marL="56134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Хроматографы жидкостные и газовые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различными детекторами, кроме масс-спектрометрических детекторов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Масс-спектрометры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газовых и жидкостных хроматографов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 gridSpan="7">
                  <a:txBody>
                    <a:bodyPr/>
                    <a:lstStyle/>
                    <a:p>
                      <a:pPr marL="561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Добавлены новые строки: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41">
                <a:tc>
                  <a:txBody>
                    <a:bodyPr/>
                    <a:lstStyle/>
                    <a:p>
                      <a:pPr marL="561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модульные гематологические системы с приготовлением и окраской мазков крови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4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        из них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анализаторы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видеоцифровые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иммунохроматографических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исследований на наличие наркотических средств и психотропных веществ</a:t>
                      </a:r>
                      <a:r>
                        <a:rPr lang="ru-RU" sz="1200" i="1" u="sng" dirty="0">
                          <a:solidFill>
                            <a:srgbClr val="FF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 газовые хроматографы с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масс-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спектрометрическими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детекторами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42.1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жидкостные хроматографы с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масс-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спектрометрическими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детекторами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42.2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Анализаторы спермы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6595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66599" name="Rectangle 7"/>
          <p:cNvSpPr>
            <a:spLocks noChangeArrowheads="1"/>
          </p:cNvSpPr>
          <p:nvPr/>
        </p:nvSpPr>
        <p:spPr bwMode="auto">
          <a:xfrm>
            <a:off x="1042988" y="620713"/>
            <a:ext cx="75612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b="1"/>
          </a:p>
          <a:p>
            <a:pPr algn="l"/>
            <a:endParaRPr lang="ru-RU" sz="1400" b="1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908720"/>
            <a:ext cx="7848872" cy="576064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Внесены изменения в  таблицу  7004 «Сведения о применении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телемедицинских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технологий при оказании медицинской помощи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55576" y="1844824"/>
          <a:ext cx="7920882" cy="3291840"/>
        </p:xfrm>
        <a:graphic>
          <a:graphicData uri="http://schemas.openxmlformats.org/drawingml/2006/table">
            <a:tbl>
              <a:tblPr/>
              <a:tblGrid>
                <a:gridCol w="3765768"/>
                <a:gridCol w="444817"/>
                <a:gridCol w="826313"/>
                <a:gridCol w="880214"/>
                <a:gridCol w="730023"/>
                <a:gridCol w="677169"/>
                <a:gridCol w="596578"/>
              </a:tblGrid>
              <a:tr h="12365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</a:p>
                  </a:txBody>
                  <a:tcPr marL="43500" marR="43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за счет средств ОМС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3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плановых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неотлож-ных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экстрен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3500" marR="43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2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пациентов, получивших медицинскую помощь по медицинской реабилитации в амбулаторных условиях с применением </a:t>
                      </a:r>
                      <a:r>
                        <a:rPr lang="ru-RU" sz="14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телемедицинских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технологий, всего чел.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2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из них детей (0-17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лет)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2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взрослых (18 лет и старше)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2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проведенных консультаций/оценки, интерпретации 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описания результатов исследований с применением </a:t>
                      </a:r>
                      <a:r>
                        <a:rPr lang="ru-RU" sz="1400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телемедицинских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технологий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у пациентов с онкологическими заболеваниями, чел.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b="1" i="1"/>
          </a:p>
        </p:txBody>
      </p:sp>
      <p:sp>
        <p:nvSpPr>
          <p:cNvPr id="34918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4918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539552" y="764704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611188" y="836613"/>
            <a:ext cx="82089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/>
          </a:p>
          <a:p>
            <a:endParaRPr lang="ru-RU" sz="1600" b="1"/>
          </a:p>
        </p:txBody>
      </p:sp>
      <p:sp>
        <p:nvSpPr>
          <p:cNvPr id="349539" name="Rectangle 355"/>
          <p:cNvSpPr>
            <a:spLocks noChangeArrowheads="1"/>
          </p:cNvSpPr>
          <p:nvPr/>
        </p:nvSpPr>
        <p:spPr bwMode="auto">
          <a:xfrm>
            <a:off x="683568" y="1196752"/>
            <a:ext cx="7848872" cy="360040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таблицу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1001: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83568" y="1844824"/>
          <a:ext cx="7920880" cy="3478160"/>
        </p:xfrm>
        <a:graphic>
          <a:graphicData uri="http://schemas.openxmlformats.org/drawingml/2006/table">
            <a:tbl>
              <a:tblPr/>
              <a:tblGrid>
                <a:gridCol w="6747416"/>
                <a:gridCol w="1173464"/>
              </a:tblGrid>
              <a:tr h="360040"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Добавлены строки: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Лаборатории, всего, из них: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из них централизованные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33.2.1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наличием молекулярно-генетических лабораторий  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(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ПЦР- лабораторий) 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33.2.2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Центры респираторные 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138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из них для взрослых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138.1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Центры травматологии и ортопедии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139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Хосписы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из них для детей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144.1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2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Изменены наименование строк: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Центры врача общей практики (семейн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ой медицины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126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Центры паллиативной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медицинской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помощи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132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b="1" i="1"/>
          </a:p>
        </p:txBody>
      </p:sp>
      <p:sp>
        <p:nvSpPr>
          <p:cNvPr id="34918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4918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611188" y="836613"/>
            <a:ext cx="82089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/>
          </a:p>
          <a:p>
            <a:endParaRPr lang="ru-RU" sz="1600" b="1"/>
          </a:p>
        </p:txBody>
      </p:sp>
      <p:sp>
        <p:nvSpPr>
          <p:cNvPr id="349539" name="Rectangle 355"/>
          <p:cNvSpPr>
            <a:spLocks noChangeArrowheads="1"/>
          </p:cNvSpPr>
          <p:nvPr/>
        </p:nvSpPr>
        <p:spPr bwMode="auto">
          <a:xfrm>
            <a:off x="755576" y="836712"/>
            <a:ext cx="7992888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В таблицу </a:t>
            </a:r>
            <a:r>
              <a:rPr lang="ru-RU" sz="1600" b="1" dirty="0" smtClean="0"/>
              <a:t>1003  внесены изменения в наименование строк:</a:t>
            </a:r>
            <a:endParaRPr lang="ru-RU" sz="1600" b="1" dirty="0"/>
          </a:p>
          <a:p>
            <a:endParaRPr lang="ru-RU" sz="1600" b="1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83566" y="1628800"/>
          <a:ext cx="7920881" cy="4480560"/>
        </p:xfrm>
        <a:graphic>
          <a:graphicData uri="http://schemas.openxmlformats.org/drawingml/2006/table">
            <a:tbl>
              <a:tblPr/>
              <a:tblGrid>
                <a:gridCol w="3960440"/>
                <a:gridCol w="609298"/>
                <a:gridCol w="837786"/>
                <a:gridCol w="837786"/>
                <a:gridCol w="761624"/>
                <a:gridCol w="913947"/>
              </a:tblGrid>
              <a:tr h="393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Наличие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подразде-лений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форм работы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(нет – 0, есть – 1)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подраз-делений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установок,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бригад,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выездов,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пациентов, принятых при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выездах, чел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1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Врачебные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амбулатории 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Мобильные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стоматологические кабинеты 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Флюорографические установки 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Лаборатории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Врачебные бригады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Отделения  выездной патронажной паллиативной медицинской помощи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взрослым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Отделения  выездной патронажной паллиативной медицинской помощи детям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Фельдшерско-акушерские пункты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Фельдшерские пункты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Маммографические установки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Мобильные медицинские бригады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Мобильные медицинские комплексы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77857" name="Rectangle 1"/>
          <p:cNvSpPr>
            <a:spLocks noChangeArrowheads="1"/>
          </p:cNvSpPr>
          <p:nvPr/>
        </p:nvSpPr>
        <p:spPr bwMode="auto">
          <a:xfrm>
            <a:off x="683568" y="1124744"/>
            <a:ext cx="7992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2970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x-none" sz="1600" b="1" smtClean="0">
                <a:latin typeface="Times New Roman" pitchFamily="18" charset="0"/>
                <a:cs typeface="Times New Roman" pitchFamily="18" charset="0"/>
              </a:rPr>
              <a:t>Передвижные подразделения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 формы работы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(1003)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827584" y="836712"/>
            <a:ext cx="7992888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/>
              <a:t>Внесены изменения в таблицу  1100 </a:t>
            </a:r>
            <a:endParaRPr lang="ru-RU" sz="160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412776"/>
          <a:ext cx="7992888" cy="4538474"/>
        </p:xfrm>
        <a:graphic>
          <a:graphicData uri="http://schemas.openxmlformats.org/drawingml/2006/table">
            <a:tbl>
              <a:tblPr/>
              <a:tblGrid>
                <a:gridCol w="3240360"/>
                <a:gridCol w="576064"/>
                <a:gridCol w="3384376"/>
                <a:gridCol w="792088"/>
              </a:tblGrid>
              <a:tr h="360037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Удалены строки: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женщин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Сестринское дело (</a:t>
                      </a:r>
                      <a:r>
                        <a:rPr lang="ru-RU" sz="1400" strike="noStrike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бакалавриат</a:t>
                      </a: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по специальностям </a:t>
                      </a:r>
                      <a:r>
                        <a:rPr lang="ru-RU" sz="1400" strike="no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стр.144):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Акушерское дело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из них 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400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заведующие фельдшерско-акушерским</a:t>
                      </a:r>
                      <a:br>
                        <a:rPr lang="ru-RU" sz="1400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400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(фельдшерским) пунктом</a:t>
                      </a:r>
                      <a:endParaRPr lang="ru-RU" sz="1400" strike="noStrike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Сестринское дело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главные медицинские 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сестры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Сестринское дело в педиатрии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из них по специальности:</a:t>
                      </a:r>
                    </a:p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бактериология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Лечебное дело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гигиена и санитария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Стоматология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энтомология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Стоматология профилактическая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эпидемиология (</a:t>
                      </a:r>
                      <a:r>
                        <a:rPr lang="ru-RU" sz="1400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парази</a:t>
                      </a: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</a:t>
                      </a:r>
                      <a:r>
                        <a:rPr lang="ru-RU" sz="1400" strike="noStrik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тология</a:t>
                      </a: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7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Стоматология ортопедическая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фельдшеры-водители скорой 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медицинской помощи</a:t>
                      </a:r>
                      <a:endParaRPr lang="ru-RU" sz="1400" strike="noStrik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217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Организация сестринского дела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Специалисты с высшим неоконченным фармацевтическим образованием или провизоры (из стр. 220)</a:t>
                      </a:r>
                      <a:endParaRPr lang="ru-RU" sz="1400" strike="noStrike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224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Управление сестринской деятельностью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827584" y="836712"/>
            <a:ext cx="7992888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/>
              <a:t>Внесены изменения в таблицу  1100 </a:t>
            </a:r>
            <a:endParaRPr lang="ru-RU" sz="160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412776"/>
          <a:ext cx="7848872" cy="4512557"/>
        </p:xfrm>
        <a:graphic>
          <a:graphicData uri="http://schemas.openxmlformats.org/drawingml/2006/table">
            <a:tbl>
              <a:tblPr/>
              <a:tblGrid>
                <a:gridCol w="6664137"/>
                <a:gridCol w="1184735"/>
              </a:tblGrid>
              <a:tr h="36003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Изменены наименования строк: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Врачи-специалисты (из стр.1): 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руководители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организаций  и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их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заместители 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400" strike="sng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организаторы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здравоохранения)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04"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общей практики (семейные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врачи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        из них: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     педиатры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участковые </a:t>
                      </a:r>
                      <a:r>
                        <a:rPr lang="ru-RU" sz="1400" strike="sng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(включая </a:t>
                      </a:r>
                      <a:r>
                        <a:rPr lang="ru-RU" sz="1400" strike="sng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педиатров 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участковых </a:t>
                      </a:r>
                      <a:r>
                        <a:rPr lang="ru-RU" sz="1400" strike="sng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приписных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участков)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 спортивной медицине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(включая старших врачей)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скорой медицинской помощи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(включая старших врачей)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логопеды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3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психологи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медицинские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133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судебные эксперты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(эксперты-биохимики, эксперты-генетики, эксперты-химики)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136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0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химики-эксперты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медицинской организации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137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 marL="292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эксперты-физики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 контролю за источниками ионизирующих и </a:t>
                      </a:r>
                      <a:r>
                        <a:rPr lang="ru-RU" sz="14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неоионизирующих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излучений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139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Провизоры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всего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143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общего числа среднего медперсонала (из стр.144):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акушерки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(включая старших)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827584" y="836712"/>
            <a:ext cx="7992888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/>
              <a:t>Внесены изменения в таблицу  1100 </a:t>
            </a:r>
            <a:endParaRPr lang="ru-RU" sz="160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412776"/>
          <a:ext cx="7704856" cy="4642467"/>
        </p:xfrm>
        <a:graphic>
          <a:graphicData uri="http://schemas.openxmlformats.org/drawingml/2006/table">
            <a:tbl>
              <a:tblPr/>
              <a:tblGrid>
                <a:gridCol w="6243590"/>
                <a:gridCol w="1461266"/>
              </a:tblGrid>
              <a:tr h="36003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Изменены наименования строк: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0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зубные техники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(включая старших)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медицинские лабораторные техники (фельдшеры-лаборанты),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включая старших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170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медицинские сестры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(братья),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174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медицинские сестры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b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приему вызовов скорой медицинской помощи </a:t>
                      </a:r>
                      <a:b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передаче их выездным бригадам скорой медицинской помощи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179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209550" indent="-180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операционные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(включая старших)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180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38">
                <a:tc>
                  <a:txBody>
                    <a:bodyPr/>
                    <a:lstStyle/>
                    <a:p>
                      <a:pPr marL="119380" indent="-1193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по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медицинской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реабилитации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189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0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прочие должности медицинских сестер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(братьев)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198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медицинские технологи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(включая старших)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203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фельдшеры (включая старших и заведующих)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Младший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медицинский и фармацевтический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персонал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 marL="47942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них: младш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ие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медицинск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ие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сестр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222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827584" y="836712"/>
            <a:ext cx="7992888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/>
              <a:t>Внесены изменения в таблицу  1100 </a:t>
            </a:r>
            <a:endParaRPr lang="ru-RU" sz="160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412776"/>
          <a:ext cx="7704856" cy="2473834"/>
        </p:xfrm>
        <a:graphic>
          <a:graphicData uri="http://schemas.openxmlformats.org/drawingml/2006/table">
            <a:tbl>
              <a:tblPr/>
              <a:tblGrid>
                <a:gridCol w="6243590"/>
                <a:gridCol w="1461266"/>
              </a:tblGrid>
              <a:tr h="36003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Изменены наименования строк: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Кроме того,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д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олжности и</a:t>
                      </a:r>
                      <a:r>
                        <a:rPr lang="ru-RU" sz="1400" b="1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физические лица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пециалист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ы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 высшим немедицинским образованием, занимающих должности врачей,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Кроме того,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олжности  </a:t>
                      </a:r>
                      <a:r>
                        <a:rPr lang="ru-RU" sz="1400" strike="sng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b="1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физические лица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Специалисты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без медицинского образования занимающих должности среднего медицинского персонала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47942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специалисты в области </a:t>
                      </a:r>
                      <a:r>
                        <a:rPr lang="ru-RU" sz="14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слухопротезирования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сурдоакустик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(техник)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38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пециалисты с неоконченным высшим образованием или врачи, студенты (из стр.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236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827584" y="836712"/>
            <a:ext cx="7992888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/>
              <a:t>Внесены изменения в таблицу  1100 </a:t>
            </a:r>
            <a:endParaRPr lang="ru-RU" sz="160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412776"/>
          <a:ext cx="7992888" cy="5145042"/>
        </p:xfrm>
        <a:graphic>
          <a:graphicData uri="http://schemas.openxmlformats.org/drawingml/2006/table">
            <a:tbl>
              <a:tblPr/>
              <a:tblGrid>
                <a:gridCol w="3240360"/>
                <a:gridCol w="576064"/>
                <a:gridCol w="3384376"/>
                <a:gridCol w="792088"/>
              </a:tblGrid>
              <a:tr h="360037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Добавлены строки: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кибернетики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стр. 151: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руководители (главная медицинская сестра (брат), главная акушерка (акушер), главный фельдшер, заместитель главного врача)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155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выездной бригады скорой медицинской помощи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 профилактике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186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0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нейропсихологи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134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паллиативной медицинской помощи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190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специалисты по физической реабилитации (</a:t>
                      </a:r>
                      <a:r>
                        <a:rPr lang="ru-RU" sz="12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кинезиоспециалисты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специалисты по оказанию медицинской помощи обучающимся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197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специалисты по </a:t>
                      </a:r>
                      <a:r>
                        <a:rPr lang="ru-RU" sz="12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эргореабилитации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2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эргоспециалисты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142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помощники  врачей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207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Провизоры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всего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143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них, врачей эпидемиологов и паразитологов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208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врачей по гигиене детей и подростков, по гигиене питания, по гигиене труда, по 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гигиеническому  воспитанию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по коммунальной гигиене, по общей гигиене, по радиационной гигиене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209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5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них по должностям: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990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провизоры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148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энтомологов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210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38">
                <a:tc>
                  <a:txBody>
                    <a:bodyPr/>
                    <a:lstStyle/>
                    <a:p>
                      <a:pPr indent="2990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провизоры - аналитики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149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сестры-хозяйки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225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0">
                <a:tc>
                  <a:txBody>
                    <a:bodyPr/>
                    <a:lstStyle/>
                    <a:p>
                      <a:pPr indent="2990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провизоры - технологи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фасовщик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226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Средний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медицинский</a:t>
                      </a: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персонал,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специалисты в области </a:t>
                      </a:r>
                      <a:r>
                        <a:rPr lang="ru-RU" sz="12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слухопротезирования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2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сурдоакустик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(техник)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241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827584" y="836712"/>
            <a:ext cx="7992888" cy="432147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 smtClean="0"/>
              <a:t>Внесены изменения в таблицу  1104 </a:t>
            </a:r>
            <a:endParaRPr lang="ru-RU" sz="160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83568" y="1628800"/>
          <a:ext cx="8208913" cy="3840480"/>
        </p:xfrm>
        <a:graphic>
          <a:graphicData uri="http://schemas.openxmlformats.org/drawingml/2006/table">
            <a:tbl>
              <a:tblPr/>
              <a:tblGrid>
                <a:gridCol w="4639899"/>
                <a:gridCol w="696259"/>
                <a:gridCol w="856530"/>
                <a:gridCol w="936104"/>
                <a:gridCol w="1080121"/>
              </a:tblGrid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Должности и физические лица врачебных амбулаторий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строки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штатных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занятых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физических лиц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Всего, в том числе: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врачи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специалисты с высшим немедицинским образованием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провизоры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средний медицинский персонал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фармацевты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младший медицинский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фармацевтический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персонал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прочий персонал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Кроме того, число физических лиц специалистов с высшим немедицинским образованием, занимающих должности врачей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Кроме того, число физических лиц без медицинского образования, занимающих должности среднего медицинского персонала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27474</TotalTime>
  <Words>2255</Words>
  <Application>Microsoft Office PowerPoint</Application>
  <PresentationFormat>Экран (4:3)</PresentationFormat>
  <Paragraphs>718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Helios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развития медицинскойнауки</dc:title>
  <dc:creator>Apple</dc:creator>
  <cp:lastModifiedBy>Ерачина Светлана Анатольевна</cp:lastModifiedBy>
  <cp:revision>1759</cp:revision>
  <cp:lastPrinted>2012-09-27T21:31:01Z</cp:lastPrinted>
  <dcterms:created xsi:type="dcterms:W3CDTF">2012-08-30T01:27:20Z</dcterms:created>
  <dcterms:modified xsi:type="dcterms:W3CDTF">2023-11-01T06:46:40Z</dcterms:modified>
</cp:coreProperties>
</file>