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9" r:id="rId2"/>
    <p:sldId id="672" r:id="rId3"/>
    <p:sldId id="622" r:id="rId4"/>
    <p:sldId id="663" r:id="rId5"/>
    <p:sldId id="670" r:id="rId6"/>
    <p:sldId id="664" r:id="rId7"/>
    <p:sldId id="665" r:id="rId8"/>
    <p:sldId id="666" r:id="rId9"/>
    <p:sldId id="667" r:id="rId10"/>
    <p:sldId id="668" r:id="rId11"/>
    <p:sldId id="669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5441" autoAdjust="0"/>
  </p:normalViewPr>
  <p:slideViewPr>
    <p:cSldViewPr snapToGrid="0" showGuides="1">
      <p:cViewPr varScale="1">
        <p:scale>
          <a:sx n="85" d="100"/>
          <a:sy n="85" d="100"/>
        </p:scale>
        <p:origin x="48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6A8AC-A967-4F43-9639-9D6B8D890217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30D41-5E01-4541-8314-F887001D6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634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Образ слайда 1">
            <a:extLst>
              <a:ext uri="{FF2B5EF4-FFF2-40B4-BE49-F238E27FC236}">
                <a16:creationId xmlns:a16="http://schemas.microsoft.com/office/drawing/2014/main" xmlns="" id="{228AF47C-F7BD-4E34-A943-EF01F09B43C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Заметки 2">
            <a:extLst>
              <a:ext uri="{FF2B5EF4-FFF2-40B4-BE49-F238E27FC236}">
                <a16:creationId xmlns:a16="http://schemas.microsoft.com/office/drawing/2014/main" xmlns="" id="{23B33C14-EB0B-4125-9975-FF1B7D0980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75780" name="Номер слайда 3">
            <a:extLst>
              <a:ext uri="{FF2B5EF4-FFF2-40B4-BE49-F238E27FC236}">
                <a16:creationId xmlns:a16="http://schemas.microsoft.com/office/drawing/2014/main" xmlns="" id="{D8040110-ED78-48E4-AF19-42C3A1755F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305BE2C-2597-4DF3-90BE-8C4F07452A02}" type="slidenum">
              <a:rPr lang="ru-RU" altLang="ru-RU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</a:t>
            </a:fld>
            <a:endParaRPr lang="ru-RU" altLang="ru-RU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3702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49673D-4D4D-4E42-A358-093B176277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1987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49673D-4D4D-4E42-A358-093B176277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7794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49673D-4D4D-4E42-A358-093B176277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1691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49673D-4D4D-4E42-A358-093B176277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4885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49673D-4D4D-4E42-A358-093B176277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38421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49673D-4D4D-4E42-A358-093B176277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1301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49673D-4D4D-4E42-A358-093B176277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68339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49673D-4D4D-4E42-A358-093B176277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29269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49673D-4D4D-4E42-A358-093B176277F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7244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53540-7471-4D4D-AE23-F66D1C03B728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590C-B000-4DE4-BE53-6DC568BB2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49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53540-7471-4D4D-AE23-F66D1C03B728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590C-B000-4DE4-BE53-6DC568BB2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027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53540-7471-4D4D-AE23-F66D1C03B728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590C-B000-4DE4-BE53-6DC568BB2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369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53540-7471-4D4D-AE23-F66D1C03B728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590C-B000-4DE4-BE53-6DC568BB2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05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53540-7471-4D4D-AE23-F66D1C03B728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590C-B000-4DE4-BE53-6DC568BB2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361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53540-7471-4D4D-AE23-F66D1C03B728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590C-B000-4DE4-BE53-6DC568BB2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316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53540-7471-4D4D-AE23-F66D1C03B728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590C-B000-4DE4-BE53-6DC568BB2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111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53540-7471-4D4D-AE23-F66D1C03B728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590C-B000-4DE4-BE53-6DC568BB2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03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53540-7471-4D4D-AE23-F66D1C03B728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590C-B000-4DE4-BE53-6DC568BB2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93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53540-7471-4D4D-AE23-F66D1C03B728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590C-B000-4DE4-BE53-6DC568BB2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221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53540-7471-4D4D-AE23-F66D1C03B728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D590C-B000-4DE4-BE53-6DC568BB2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07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53540-7471-4D4D-AE23-F66D1C03B728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D590C-B000-4DE4-BE53-6DC568BB2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327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ivo.garant.ru/#/document/407476867/entry/1000" TargetMode="Externa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ivo.garant.ru/#/document/70877304/entry/37" TargetMode="External"/><Relationship Id="rId4" Type="http://schemas.openxmlformats.org/officeDocument/2006/relationships/hyperlink" Target="http://ivo.garant.ru/#/document/407476867/entry/1000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ivo.garant.ru/#/document/407476867/entry/1114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://ivo.garant.ru/#/document/407476867/entry/1113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vo.garant.ru/#/document/407476867/entry/1102" TargetMode="External"/><Relationship Id="rId11" Type="http://schemas.openxmlformats.org/officeDocument/2006/relationships/hyperlink" Target="http://ivo.garant.ru/#/document/407476867/entry/1116" TargetMode="External"/><Relationship Id="rId5" Type="http://schemas.openxmlformats.org/officeDocument/2006/relationships/hyperlink" Target="http://ivo.garant.ru/#/document/407476867/entry/1101" TargetMode="External"/><Relationship Id="rId10" Type="http://schemas.openxmlformats.org/officeDocument/2006/relationships/hyperlink" Target="http://ivo.garant.ru/#/document/407476867/entry/1115" TargetMode="External"/><Relationship Id="rId4" Type="http://schemas.openxmlformats.org/officeDocument/2006/relationships/hyperlink" Target="http://ivo.garant.ru/#/document/4100000/entry/0" TargetMode="External"/><Relationship Id="rId9" Type="http://schemas.openxmlformats.org/officeDocument/2006/relationships/hyperlink" Target="http://ivo.garant.ru/#/document/407476867/entry/1100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ivo.garant.ru/#/document/407476867/entry/1208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://ivo.garant.ru/#/document/407476867/entry/12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vo.garant.ru/#/document/407476867/entry/1207" TargetMode="External"/><Relationship Id="rId5" Type="http://schemas.openxmlformats.org/officeDocument/2006/relationships/hyperlink" Target="http://ivo.garant.ru/#/document/407476867/entry/1201" TargetMode="External"/><Relationship Id="rId4" Type="http://schemas.openxmlformats.org/officeDocument/2006/relationships/hyperlink" Target="http://ivo.garant.ru/#/document/4100000/entry/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://ivo.garant.ru/#/document/407476867/entry/13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vo.garant.ru/#/document/407476867/entry/1307" TargetMode="External"/><Relationship Id="rId5" Type="http://schemas.openxmlformats.org/officeDocument/2006/relationships/hyperlink" Target="http://ivo.garant.ru/#/document/407476867/entry/1301" TargetMode="External"/><Relationship Id="rId4" Type="http://schemas.openxmlformats.org/officeDocument/2006/relationships/hyperlink" Target="http://ivo.garant.ru/#/document/4100000/entry/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2">
            <a:extLst>
              <a:ext uri="{FF2B5EF4-FFF2-40B4-BE49-F238E27FC236}">
                <a16:creationId xmlns:a16="http://schemas.microsoft.com/office/drawing/2014/main" xmlns="" id="{64154FA0-B90C-4E60-A64F-55816C08FD5B}"/>
              </a:ext>
            </a:extLst>
          </p:cNvPr>
          <p:cNvSpPr/>
          <p:nvPr/>
        </p:nvSpPr>
        <p:spPr>
          <a:xfrm>
            <a:off x="1108745" y="2878357"/>
            <a:ext cx="9974509" cy="1901496"/>
          </a:xfrm>
          <a:prstGeom prst="rect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79000">
                <a:schemeClr val="accent1">
                  <a:lumMod val="45000"/>
                  <a:lumOff val="55000"/>
                  <a:alpha val="20000"/>
                </a:schemeClr>
              </a:gs>
              <a:gs pos="100000">
                <a:schemeClr val="accent1">
                  <a:lumMod val="20000"/>
                  <a:lumOff val="80000"/>
                  <a:alpha val="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 Semilight" panose="020B0402040204020203" pitchFamily="34" charset="0"/>
                <a:ea typeface="Calibri" panose="020F0502020204030204" pitchFamily="34" charset="0"/>
                <a:cs typeface="Segoe UI Semilight" panose="020B0402040204020203" pitchFamily="34" charset="0"/>
              </a:rPr>
              <a:t>Сбор сведений о хронических вирусных гепатитах</a:t>
            </a:r>
            <a:endParaRPr lang="ru-RU" altLang="ru-RU" sz="2800" b="1" dirty="0">
              <a:solidFill>
                <a:schemeClr val="tx1">
                  <a:lumMod val="85000"/>
                  <a:lumOff val="15000"/>
                </a:schemeClr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16" name="Прямоугольник 11">
            <a:extLst>
              <a:ext uri="{FF2B5EF4-FFF2-40B4-BE49-F238E27FC236}">
                <a16:creationId xmlns:a16="http://schemas.microsoft.com/office/drawing/2014/main" xmlns="" id="{55121E79-7A3F-447D-AFBE-86C6BD6BBC8C}"/>
              </a:ext>
            </a:extLst>
          </p:cNvPr>
          <p:cNvSpPr/>
          <p:nvPr/>
        </p:nvSpPr>
        <p:spPr>
          <a:xfrm>
            <a:off x="1524000" y="274639"/>
            <a:ext cx="9144000" cy="4603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7" name="Прямоугольник 12">
            <a:extLst>
              <a:ext uri="{FF2B5EF4-FFF2-40B4-BE49-F238E27FC236}">
                <a16:creationId xmlns:a16="http://schemas.microsoft.com/office/drawing/2014/main" xmlns="" id="{61ACBACC-ADA3-4DA6-8860-E5894FEC2154}"/>
              </a:ext>
            </a:extLst>
          </p:cNvPr>
          <p:cNvSpPr/>
          <p:nvPr/>
        </p:nvSpPr>
        <p:spPr>
          <a:xfrm>
            <a:off x="1524000" y="6502400"/>
            <a:ext cx="9144000" cy="460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8" name="Подзаголовок 2">
            <a:extLst>
              <a:ext uri="{FF2B5EF4-FFF2-40B4-BE49-F238E27FC236}">
                <a16:creationId xmlns:a16="http://schemas.microsoft.com/office/drawing/2014/main" xmlns="" id="{2ECEE0EB-CBC0-4944-B7B5-08B1CC70283B}"/>
              </a:ext>
            </a:extLst>
          </p:cNvPr>
          <p:cNvSpPr txBox="1">
            <a:spLocks/>
          </p:cNvSpPr>
          <p:nvPr/>
        </p:nvSpPr>
        <p:spPr bwMode="auto">
          <a:xfrm>
            <a:off x="5292725" y="6381750"/>
            <a:ext cx="1504950" cy="2873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lIns="95783" tIns="47891" rIns="95783" bIns="47891" anchor="ctr">
            <a:normAutofit/>
          </a:bodyPr>
          <a:lstStyle/>
          <a:p>
            <a:pPr algn="ctr" defTabSz="957239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alt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2023 год</a:t>
            </a:r>
            <a:endParaRPr lang="ru-RU" altLang="ru-RU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3">
            <a:extLst>
              <a:ext uri="{FF2B5EF4-FFF2-40B4-BE49-F238E27FC236}">
                <a16:creationId xmlns:a16="http://schemas.microsoft.com/office/drawing/2014/main" xmlns="" id="{EA2136BD-B89E-450A-85A7-8F353D31257D}"/>
              </a:ext>
            </a:extLst>
          </p:cNvPr>
          <p:cNvSpPr/>
          <p:nvPr/>
        </p:nvSpPr>
        <p:spPr>
          <a:xfrm>
            <a:off x="5631745" y="2942151"/>
            <a:ext cx="1044575" cy="650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6613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422991"/>
            <a:ext cx="12192000" cy="38946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472000" y="871330"/>
            <a:ext cx="9720000" cy="0"/>
          </a:xfrm>
          <a:prstGeom prst="line">
            <a:avLst/>
          </a:prstGeom>
          <a:ln w="889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871330"/>
            <a:ext cx="2488329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Объект 4">
            <a:extLst>
              <a:ext uri="{FF2B5EF4-FFF2-40B4-BE49-F238E27FC236}">
                <a16:creationId xmlns:a16="http://schemas.microsoft.com/office/drawing/2014/main" xmlns="" id="{DDED4AF2-7F0B-4362-A3DC-C3CB818A5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1909" y="6269392"/>
            <a:ext cx="2668182" cy="34833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761909" y="6617725"/>
            <a:ext cx="266818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ФГБУ «НМИЦ ФПИ» Минздрава России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39C8684B-F877-48B2-B7E9-C74F57F30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702"/>
            <a:ext cx="10515600" cy="62547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spc="-1" dirty="0">
                <a:solidFill>
                  <a:srgbClr val="000000"/>
                </a:solidFill>
                <a:latin typeface="Segoe UI Semilight" panose="020B0402040204020203" pitchFamily="34" charset="0"/>
                <a:ea typeface="Times New Roman"/>
                <a:cs typeface="Segoe UI Semilight" panose="020B0402040204020203" pitchFamily="34" charset="0"/>
              </a:rPr>
              <a:t>4. Противовирусное лечение пациентов с хроническими вирусными гепатитами, человек (4000)</a:t>
            </a:r>
            <a:endParaRPr lang="en-US" sz="2400" spc="-1" dirty="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BF29B812-B952-4B51-801C-01054064F4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918098"/>
              </p:ext>
            </p:extLst>
          </p:nvPr>
        </p:nvGraphicFramePr>
        <p:xfrm>
          <a:off x="335559" y="980951"/>
          <a:ext cx="11643918" cy="5238344"/>
        </p:xfrm>
        <a:graphic>
          <a:graphicData uri="http://schemas.openxmlformats.org/drawingml/2006/table">
            <a:tbl>
              <a:tblPr/>
              <a:tblGrid>
                <a:gridCol w="917196">
                  <a:extLst>
                    <a:ext uri="{9D8B030D-6E8A-4147-A177-3AD203B41FA5}">
                      <a16:colId xmlns:a16="http://schemas.microsoft.com/office/drawing/2014/main" xmlns="" val="564238665"/>
                    </a:ext>
                  </a:extLst>
                </a:gridCol>
                <a:gridCol w="1756095">
                  <a:extLst>
                    <a:ext uri="{9D8B030D-6E8A-4147-A177-3AD203B41FA5}">
                      <a16:colId xmlns:a16="http://schemas.microsoft.com/office/drawing/2014/main" xmlns="" val="2372825231"/>
                    </a:ext>
                  </a:extLst>
                </a:gridCol>
                <a:gridCol w="604009">
                  <a:extLst>
                    <a:ext uri="{9D8B030D-6E8A-4147-A177-3AD203B41FA5}">
                      <a16:colId xmlns:a16="http://schemas.microsoft.com/office/drawing/2014/main" xmlns="" val="519877197"/>
                    </a:ext>
                  </a:extLst>
                </a:gridCol>
                <a:gridCol w="1017863">
                  <a:extLst>
                    <a:ext uri="{9D8B030D-6E8A-4147-A177-3AD203B41FA5}">
                      <a16:colId xmlns:a16="http://schemas.microsoft.com/office/drawing/2014/main" xmlns="" val="1004087603"/>
                    </a:ext>
                  </a:extLst>
                </a:gridCol>
                <a:gridCol w="1129717">
                  <a:extLst>
                    <a:ext uri="{9D8B030D-6E8A-4147-A177-3AD203B41FA5}">
                      <a16:colId xmlns:a16="http://schemas.microsoft.com/office/drawing/2014/main" xmlns="" val="1994667139"/>
                    </a:ext>
                  </a:extLst>
                </a:gridCol>
                <a:gridCol w="816529">
                  <a:extLst>
                    <a:ext uri="{9D8B030D-6E8A-4147-A177-3AD203B41FA5}">
                      <a16:colId xmlns:a16="http://schemas.microsoft.com/office/drawing/2014/main" xmlns="" val="1232878182"/>
                    </a:ext>
                  </a:extLst>
                </a:gridCol>
                <a:gridCol w="1129717">
                  <a:extLst>
                    <a:ext uri="{9D8B030D-6E8A-4147-A177-3AD203B41FA5}">
                      <a16:colId xmlns:a16="http://schemas.microsoft.com/office/drawing/2014/main" xmlns="" val="494412409"/>
                    </a:ext>
                  </a:extLst>
                </a:gridCol>
                <a:gridCol w="917196">
                  <a:extLst>
                    <a:ext uri="{9D8B030D-6E8A-4147-A177-3AD203B41FA5}">
                      <a16:colId xmlns:a16="http://schemas.microsoft.com/office/drawing/2014/main" xmlns="" val="517806787"/>
                    </a:ext>
                  </a:extLst>
                </a:gridCol>
                <a:gridCol w="816529">
                  <a:extLst>
                    <a:ext uri="{9D8B030D-6E8A-4147-A177-3AD203B41FA5}">
                      <a16:colId xmlns:a16="http://schemas.microsoft.com/office/drawing/2014/main" xmlns="" val="2413816385"/>
                    </a:ext>
                  </a:extLst>
                </a:gridCol>
                <a:gridCol w="917196">
                  <a:extLst>
                    <a:ext uri="{9D8B030D-6E8A-4147-A177-3AD203B41FA5}">
                      <a16:colId xmlns:a16="http://schemas.microsoft.com/office/drawing/2014/main" xmlns="" val="753257166"/>
                    </a:ext>
                  </a:extLst>
                </a:gridCol>
                <a:gridCol w="917196">
                  <a:extLst>
                    <a:ext uri="{9D8B030D-6E8A-4147-A177-3AD203B41FA5}">
                      <a16:colId xmlns:a16="http://schemas.microsoft.com/office/drawing/2014/main" xmlns="" val="856956475"/>
                    </a:ext>
                  </a:extLst>
                </a:gridCol>
                <a:gridCol w="704675">
                  <a:extLst>
                    <a:ext uri="{9D8B030D-6E8A-4147-A177-3AD203B41FA5}">
                      <a16:colId xmlns:a16="http://schemas.microsoft.com/office/drawing/2014/main" xmlns="" val="2632494556"/>
                    </a:ext>
                  </a:extLst>
                </a:gridCol>
              </a:tblGrid>
              <a:tr h="179604">
                <a:tc rowSpan="3"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Схемы лечения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Число пациентов, получивших лечение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Исходы лечения (число пациентов)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00193799"/>
                  </a:ext>
                </a:extLst>
              </a:tr>
              <a:tr h="1110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всего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в том числе: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Лечение планово завершено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в том числе: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Лечение прервано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в том числе: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70420110"/>
                  </a:ext>
                </a:extLst>
              </a:tr>
              <a:tr h="8723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без опыта лечения хронических вирусных гепатитов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с опытом лечения хронических вирусных гепатитов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достижение устойчивого вирусологического ответа (УВО)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рецидив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отсутствие вирусологического ответа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частичный вирусологический ответ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нежелательные явления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1946813"/>
                  </a:ext>
                </a:extLst>
              </a:tr>
              <a:tr h="111028"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1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2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3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4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5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6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7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8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9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10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11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12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22609438"/>
                  </a:ext>
                </a:extLst>
              </a:tr>
              <a:tr h="111028"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1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Хронический вирусный гепатит В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52847660"/>
                  </a:ext>
                </a:extLst>
              </a:tr>
              <a:tr h="564472"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1.1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Схемы с использованием аналогов нуклеотидов/нуклеозидов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26498622"/>
                  </a:ext>
                </a:extLst>
              </a:tr>
              <a:tr h="487500"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1.2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Схемы с использованием препаратов интерферона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24217855"/>
                  </a:ext>
                </a:extLst>
              </a:tr>
              <a:tr h="111028"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2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Хронический вирусный гепатит В с дельта-агентом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17081490"/>
                  </a:ext>
                </a:extLst>
              </a:tr>
              <a:tr h="641446"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2.1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Схемы с использованием ингибиторов проникновения ВГВ и ВГД в клетку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30933283"/>
                  </a:ext>
                </a:extLst>
              </a:tr>
              <a:tr h="487500"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2.2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Схемы с использованием препаратов интерферона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37727646"/>
                  </a:ext>
                </a:extLst>
              </a:tr>
              <a:tr h="111028"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3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Хронический вирусный гепатит С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8305932"/>
                  </a:ext>
                </a:extLst>
              </a:tr>
              <a:tr h="718420"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3.1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Схемы с использованием только противовирусных препаратов прямого действия (ПППД)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85969460"/>
                  </a:ext>
                </a:extLst>
              </a:tr>
              <a:tr h="410525">
                <a:tc>
                  <a:txBody>
                    <a:bodyPr/>
                    <a:lstStyle/>
                    <a:p>
                      <a:pPr algn="ctr"/>
                      <a:r>
                        <a:rPr lang="ru-RU" sz="1000">
                          <a:effectLst/>
                        </a:rPr>
                        <a:t>3.2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>
                          <a:effectLst/>
                        </a:rPr>
                        <a:t>Схемы с использованием интерферона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effectLst/>
                        </a:rPr>
                        <a:t> </a:t>
                      </a:r>
                    </a:p>
                  </a:txBody>
                  <a:tcPr marL="22902" marR="22902" marT="11451" marB="11451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47888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174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422991"/>
            <a:ext cx="12192000" cy="38946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472000" y="871330"/>
            <a:ext cx="9720000" cy="0"/>
          </a:xfrm>
          <a:prstGeom prst="line">
            <a:avLst/>
          </a:prstGeom>
          <a:ln w="889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871330"/>
            <a:ext cx="2488329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Объект 4">
            <a:extLst>
              <a:ext uri="{FF2B5EF4-FFF2-40B4-BE49-F238E27FC236}">
                <a16:creationId xmlns:a16="http://schemas.microsoft.com/office/drawing/2014/main" xmlns="" id="{DDED4AF2-7F0B-4362-A3DC-C3CB818A5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1909" y="6269392"/>
            <a:ext cx="2668182" cy="34833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761909" y="6617725"/>
            <a:ext cx="266818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ФГБУ «НМИЦ ФПИ» Минздрава России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39C8684B-F877-48B2-B7E9-C74F57F30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702"/>
            <a:ext cx="10515600" cy="62547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b="0" i="0" dirty="0">
                <a:solidFill>
                  <a:srgbClr val="00000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Вакцинация против вирусных гепатитов (4100)</a:t>
            </a:r>
            <a:endParaRPr lang="en-US" sz="2400" spc="-1" dirty="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49EB966-1998-685B-E1C5-FD94E88ED889}"/>
              </a:ext>
            </a:extLst>
          </p:cNvPr>
          <p:cNvSpPr txBox="1"/>
          <p:nvPr/>
        </p:nvSpPr>
        <p:spPr>
          <a:xfrm>
            <a:off x="390197" y="1186746"/>
            <a:ext cx="11411605" cy="1380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400" b="0" i="0" dirty="0">
                <a:solidFill>
                  <a:srgbClr val="00000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(4100) Вакцинация против вирусных гепатитов, человек</a:t>
            </a:r>
          </a:p>
          <a:p>
            <a:pPr>
              <a:lnSpc>
                <a:spcPct val="120000"/>
              </a:lnSpc>
            </a:pPr>
            <a:r>
              <a:rPr lang="ru-RU" sz="2400" b="0" i="0" dirty="0">
                <a:solidFill>
                  <a:srgbClr val="00000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число пациентов с вирусным гепатитом А, получившим вакцинацию 1 ______,</a:t>
            </a:r>
          </a:p>
          <a:p>
            <a:pPr>
              <a:lnSpc>
                <a:spcPct val="120000"/>
              </a:lnSpc>
            </a:pPr>
            <a:r>
              <a:rPr lang="ru-RU" sz="2400" b="0" i="0" dirty="0">
                <a:solidFill>
                  <a:srgbClr val="00000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число пациентов с вирусным гепатитом В, получившим вакцинацию 2 ______.</a:t>
            </a:r>
            <a:endParaRPr lang="ru-RU" sz="2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CB562DB-76F3-63FD-E653-752C50C1E24A}"/>
              </a:ext>
            </a:extLst>
          </p:cNvPr>
          <p:cNvSpPr txBox="1"/>
          <p:nvPr/>
        </p:nvSpPr>
        <p:spPr>
          <a:xfrm>
            <a:off x="390196" y="3109842"/>
            <a:ext cx="11411605" cy="2267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400" b="0" i="0" dirty="0">
                <a:solidFill>
                  <a:srgbClr val="00000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(4100) Вакцинация против вирусных гепатитов, человек</a:t>
            </a:r>
          </a:p>
          <a:p>
            <a:pPr>
              <a:lnSpc>
                <a:spcPct val="120000"/>
              </a:lnSpc>
            </a:pPr>
            <a:r>
              <a:rPr lang="ru-RU" sz="2400" b="0" i="0" dirty="0">
                <a:solidFill>
                  <a:srgbClr val="00000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1. число пациентов с хроническим вирусным гепатитом, получившим вакцинацию против гепатита А ______,</a:t>
            </a:r>
          </a:p>
          <a:p>
            <a:pPr>
              <a:lnSpc>
                <a:spcPct val="120000"/>
              </a:lnSpc>
            </a:pPr>
            <a:r>
              <a:rPr lang="ru-RU" sz="2400" b="0" i="0" dirty="0">
                <a:solidFill>
                  <a:srgbClr val="00000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2. число пациентов с хроническим вирусным гепатитом, получившим вакцинацию против гепатита В ______.</a:t>
            </a:r>
            <a:endParaRPr lang="ru-RU" sz="2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AA89B933-8E65-1310-839D-8EEDA4F5F0F3}"/>
              </a:ext>
            </a:extLst>
          </p:cNvPr>
          <p:cNvSpPr/>
          <p:nvPr/>
        </p:nvSpPr>
        <p:spPr>
          <a:xfrm>
            <a:off x="483874" y="921694"/>
            <a:ext cx="1388269" cy="291665"/>
          </a:xfrm>
          <a:prstGeom prst="round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 приказе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B14A77CD-5DFD-4901-3B71-D43168B7DD4B}"/>
              </a:ext>
            </a:extLst>
          </p:cNvPr>
          <p:cNvSpPr/>
          <p:nvPr/>
        </p:nvSpPr>
        <p:spPr>
          <a:xfrm>
            <a:off x="403921" y="2692875"/>
            <a:ext cx="1680485" cy="291665"/>
          </a:xfrm>
          <a:prstGeom prst="round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Расшифровка</a:t>
            </a:r>
          </a:p>
        </p:txBody>
      </p:sp>
    </p:spTree>
    <p:extLst>
      <p:ext uri="{BB962C8B-B14F-4D97-AF65-F5344CB8AC3E}">
        <p14:creationId xmlns:p14="http://schemas.microsoft.com/office/powerpoint/2010/main" val="3569201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209800" y="2130426"/>
            <a:ext cx="7772400" cy="1470025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416496" y="2348880"/>
            <a:ext cx="9251504" cy="3744416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>
              <a:defRPr/>
            </a:pPr>
            <a:r>
              <a:rPr lang="ru-RU" sz="2000" b="1" dirty="0">
                <a:solidFill>
                  <a:schemeClr val="bg1"/>
                </a:solidFill>
              </a:rPr>
              <a:t>В форму включают данные о заболеваниях – хронических </a:t>
            </a:r>
          </a:p>
          <a:p>
            <a:pPr algn="ctr" defTabSz="957263">
              <a:defRPr/>
            </a:pPr>
            <a:r>
              <a:rPr lang="ru-RU" sz="2000" b="1" dirty="0">
                <a:solidFill>
                  <a:schemeClr val="bg1"/>
                </a:solidFill>
              </a:rPr>
              <a:t>вирусных гепатитах, и о пациентах с этими заболеваниями, </a:t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их обследовании, лечении и диспансерном наблюдении</a:t>
            </a:r>
            <a:endParaRPr lang="en-US" sz="1900" b="1" dirty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1524000" y="260648"/>
            <a:ext cx="9144000" cy="1800200"/>
          </a:xfrm>
          <a:prstGeom prst="rect">
            <a:avLst/>
          </a:prstGeom>
          <a:solidFill>
            <a:schemeClr val="bg1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lvl="0" algn="ctr"/>
            <a:r>
              <a:rPr lang="ru-RU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соответствии с пунктом 7 Плана  мероприятий  по  борьбе с хроническим </a:t>
            </a:r>
          </a:p>
          <a:p>
            <a:pPr lvl="0" algn="ctr"/>
            <a:r>
              <a:rPr lang="ru-RU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вирусным гепатитом С на территории Российской Федерации в период </a:t>
            </a:r>
          </a:p>
          <a:p>
            <a:pPr lvl="0" algn="ctr"/>
            <a:r>
              <a:rPr lang="ru-RU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 2030 года, утвержденным распоряжением Правительства </a:t>
            </a:r>
          </a:p>
          <a:p>
            <a:pPr lvl="0" algn="ctr"/>
            <a:r>
              <a:rPr lang="ru-RU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Российской Федерации от 2 ноября 2022 г. № 3006-р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 отчета за 2023 год вводится новая форма федерального </a:t>
            </a:r>
          </a:p>
          <a:p>
            <a:pPr lvl="0"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статистического наблюдения: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4614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8167688" y="6357939"/>
            <a:ext cx="1714500" cy="428625"/>
          </a:xfrm>
        </p:spPr>
        <p:txBody>
          <a:bodyPr vert="horz" lIns="95782" tIns="47891" rIns="95782" bIns="47891" rtlCol="0">
            <a:normAutofit/>
          </a:bodyPr>
          <a:lstStyle/>
          <a:p>
            <a:pPr marL="0" indent="0" defTabSz="957263">
              <a:lnSpc>
                <a:spcPct val="80000"/>
              </a:lnSpc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2023</a:t>
            </a:r>
          </a:p>
        </p:txBody>
      </p:sp>
      <p:sp>
        <p:nvSpPr>
          <p:cNvPr id="324615" name="Прямоугольник 4"/>
          <p:cNvSpPr>
            <a:spLocks noChangeArrowheads="1"/>
          </p:cNvSpPr>
          <p:nvPr/>
        </p:nvSpPr>
        <p:spPr bwMode="auto">
          <a:xfrm>
            <a:off x="8239125" y="6215064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596107" y="4177507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617" name="Rectangle 8"/>
          <p:cNvSpPr>
            <a:spLocks noChangeArrowheads="1"/>
          </p:cNvSpPr>
          <p:nvPr/>
        </p:nvSpPr>
        <p:spPr bwMode="auto">
          <a:xfrm>
            <a:off x="2207568" y="2348880"/>
            <a:ext cx="8064896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endParaRPr lang="ru-RU" sz="1600" b="1" dirty="0">
              <a:solidFill>
                <a:schemeClr val="bg1"/>
              </a:solidFill>
            </a:endParaRPr>
          </a:p>
          <a:p>
            <a:pPr algn="ctr"/>
            <a:r>
              <a:rPr lang="ru-RU" sz="2000" b="1" dirty="0">
                <a:solidFill>
                  <a:srgbClr val="FFFFFF"/>
                </a:solidFill>
              </a:rPr>
              <a:t>№ 65 «Сведения </a:t>
            </a:r>
            <a:r>
              <a:rPr lang="ru-RU" sz="2000" b="1" dirty="0">
                <a:solidFill>
                  <a:schemeClr val="bg1"/>
                </a:solidFill>
              </a:rPr>
              <a:t>о вирусных гепатитах»</a:t>
            </a:r>
          </a:p>
          <a:p>
            <a:pPr algn="ctr"/>
            <a:endParaRPr lang="ru-RU" sz="2000" b="1" dirty="0">
              <a:solidFill>
                <a:schemeClr val="bg1"/>
              </a:solidFill>
            </a:endParaRPr>
          </a:p>
          <a:p>
            <a:pPr algn="ctr"/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31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422991"/>
            <a:ext cx="12192000" cy="38946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472000" y="871330"/>
            <a:ext cx="9720000" cy="0"/>
          </a:xfrm>
          <a:prstGeom prst="line">
            <a:avLst/>
          </a:prstGeom>
          <a:ln w="889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871330"/>
            <a:ext cx="2488329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Объект 4">
            <a:extLst>
              <a:ext uri="{FF2B5EF4-FFF2-40B4-BE49-F238E27FC236}">
                <a16:creationId xmlns:a16="http://schemas.microsoft.com/office/drawing/2014/main" xmlns="" id="{DDED4AF2-7F0B-4362-A3DC-C3CB818A5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1909" y="6269392"/>
            <a:ext cx="2668182" cy="34833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761909" y="6617725"/>
            <a:ext cx="266818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ФГБУ «НМИЦ ФПИ» Минздрава России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39C8684B-F877-48B2-B7E9-C74F57F30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394" y="125702"/>
            <a:ext cx="10892406" cy="62547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spc="-1" dirty="0">
                <a:solidFill>
                  <a:srgbClr val="000000"/>
                </a:solidFill>
                <a:latin typeface="Segoe UI Semilight" panose="020B0402040204020203" pitchFamily="34" charset="0"/>
                <a:ea typeface="Times New Roman"/>
                <a:cs typeface="Segoe UI Semilight" panose="020B0402040204020203" pitchFamily="34" charset="0"/>
              </a:rPr>
              <a:t>Распоряжение Правительства Российской Федерации от 02.11.2022 № 3306-р</a:t>
            </a:r>
            <a:endParaRPr lang="en-US" sz="2400" spc="-1" dirty="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49EB966-1998-685B-E1C5-FD94E88ED889}"/>
              </a:ext>
            </a:extLst>
          </p:cNvPr>
          <p:cNvSpPr txBox="1"/>
          <p:nvPr/>
        </p:nvSpPr>
        <p:spPr>
          <a:xfrm>
            <a:off x="390197" y="905317"/>
            <a:ext cx="11411605" cy="1380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2400" b="0" i="0" dirty="0">
                <a:solidFill>
                  <a:srgbClr val="00000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ПЛАН </a:t>
            </a:r>
          </a:p>
          <a:p>
            <a:pPr algn="ctr">
              <a:lnSpc>
                <a:spcPct val="120000"/>
              </a:lnSpc>
            </a:pPr>
            <a:r>
              <a:rPr lang="ru-RU" sz="2400" b="0" i="0" dirty="0">
                <a:solidFill>
                  <a:srgbClr val="00000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мероприятий по борьбе с хроническим вирусным гепатитом С на территории Российской Федерации  в период до 2030 года</a:t>
            </a:r>
            <a:endParaRPr lang="ru-RU" sz="2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70B10B2-F4C1-0B6D-EEF7-45487836D62F}"/>
              </a:ext>
            </a:extLst>
          </p:cNvPr>
          <p:cNvSpPr txBox="1"/>
          <p:nvPr/>
        </p:nvSpPr>
        <p:spPr>
          <a:xfrm>
            <a:off x="595618" y="2320130"/>
            <a:ext cx="1112380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II. Совершенствование учета случаев заболевания хроническим вирусным гепатитом Си случаев оказания медицинской помощи пациентам с хроническим вирусным гепатитом С</a:t>
            </a: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xmlns="" id="{0B2469D9-0F40-C1BB-0BC2-794EC3C608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712556"/>
              </p:ext>
            </p:extLst>
          </p:nvPr>
        </p:nvGraphicFramePr>
        <p:xfrm>
          <a:off x="755009" y="2966461"/>
          <a:ext cx="10515601" cy="2963022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931877">
                  <a:extLst>
                    <a:ext uri="{9D8B030D-6E8A-4147-A177-3AD203B41FA5}">
                      <a16:colId xmlns:a16="http://schemas.microsoft.com/office/drawing/2014/main" xmlns="" val="337429618"/>
                    </a:ext>
                  </a:extLst>
                </a:gridCol>
                <a:gridCol w="4005326">
                  <a:extLst>
                    <a:ext uri="{9D8B030D-6E8A-4147-A177-3AD203B41FA5}">
                      <a16:colId xmlns:a16="http://schemas.microsoft.com/office/drawing/2014/main" xmlns="" val="750596373"/>
                    </a:ext>
                  </a:extLst>
                </a:gridCol>
                <a:gridCol w="1859466">
                  <a:extLst>
                    <a:ext uri="{9D8B030D-6E8A-4147-A177-3AD203B41FA5}">
                      <a16:colId xmlns:a16="http://schemas.microsoft.com/office/drawing/2014/main" xmlns="" val="2157024596"/>
                    </a:ext>
                  </a:extLst>
                </a:gridCol>
                <a:gridCol w="1859466">
                  <a:extLst>
                    <a:ext uri="{9D8B030D-6E8A-4147-A177-3AD203B41FA5}">
                      <a16:colId xmlns:a16="http://schemas.microsoft.com/office/drawing/2014/main" xmlns="" val="245451753"/>
                    </a:ext>
                  </a:extLst>
                </a:gridCol>
                <a:gridCol w="1859466">
                  <a:extLst>
                    <a:ext uri="{9D8B030D-6E8A-4147-A177-3AD203B41FA5}">
                      <a16:colId xmlns:a16="http://schemas.microsoft.com/office/drawing/2014/main" xmlns="" val="1504879912"/>
                    </a:ext>
                  </a:extLst>
                </a:gridCol>
              </a:tblGrid>
              <a:tr h="1303775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500" b="1" dirty="0" err="1">
                          <a:effectLst/>
                        </a:rPr>
                        <a:t>пп</a:t>
                      </a:r>
                      <a:endParaRPr lang="ru-RU" sz="1500" b="1" dirty="0">
                        <a:effectLst/>
                      </a:endParaRPr>
                    </a:p>
                  </a:txBody>
                  <a:tcPr marL="76943" marR="320598" marT="200373" marB="232433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b="1" dirty="0">
                          <a:effectLst/>
                        </a:rPr>
                        <a:t>Наименование мероприятия</a:t>
                      </a:r>
                    </a:p>
                  </a:txBody>
                  <a:tcPr marT="238125" marB="276225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b="1">
                          <a:effectLst/>
                        </a:rPr>
                        <a:t>Вид документа</a:t>
                      </a:r>
                    </a:p>
                  </a:txBody>
                  <a:tcPr marT="238125" marB="276225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b="1">
                          <a:effectLst/>
                        </a:rPr>
                        <a:t>Ответственные исполнители</a:t>
                      </a:r>
                    </a:p>
                  </a:txBody>
                  <a:tcPr marT="238125" marB="276225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b="1" dirty="0">
                          <a:effectLst/>
                        </a:rPr>
                        <a:t>Срок исполнения</a:t>
                      </a:r>
                    </a:p>
                  </a:txBody>
                  <a:tcPr marT="238125" marB="276225" anchor="ctr"/>
                </a:tc>
                <a:extLst>
                  <a:ext uri="{0D108BD9-81ED-4DB2-BD59-A6C34878D82A}">
                    <a16:rowId xmlns:a16="http://schemas.microsoft.com/office/drawing/2014/main" xmlns="" val="1857293216"/>
                  </a:ext>
                </a:extLst>
              </a:tr>
              <a:tr h="1659247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500" b="1" dirty="0">
                          <a:effectLst/>
                        </a:rPr>
                        <a:t>7.</a:t>
                      </a:r>
                    </a:p>
                  </a:txBody>
                  <a:tcPr marL="76943" marR="320598" marT="200373" marB="232433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500">
                          <a:effectLst/>
                        </a:rPr>
                        <a:t>Разработка и утверждение отчетных форм федерального статистического наблюдения, содержащих сведения о пациентах с хроническим вирусным гепатитом С и оказании им медицинской помощи</a:t>
                      </a:r>
                    </a:p>
                  </a:txBody>
                  <a:tcPr marL="76943" marR="76943" marT="200373" marB="232433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500" dirty="0">
                          <a:effectLst/>
                        </a:rPr>
                        <a:t>приказ Росстата</a:t>
                      </a:r>
                    </a:p>
                  </a:txBody>
                  <a:tcPr marL="76943" marR="76943" marT="200373" marB="232433" anchor="ctr"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500" dirty="0">
                          <a:effectLst/>
                        </a:rPr>
                        <a:t>Минздрав России, Роспотребнадзор,</a:t>
                      </a:r>
                    </a:p>
                    <a:p>
                      <a:pPr fontAlgn="base"/>
                      <a:r>
                        <a:rPr lang="ru-RU" sz="1500" dirty="0">
                          <a:effectLst/>
                        </a:rPr>
                        <a:t>Росстат</a:t>
                      </a:r>
                    </a:p>
                  </a:txBody>
                  <a:tcPr marL="76943" marR="76943" marT="200373" marB="232433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500" b="1" dirty="0">
                          <a:effectLst/>
                        </a:rPr>
                        <a:t>I </a:t>
                      </a:r>
                      <a:r>
                        <a:rPr lang="ru-RU" sz="1500" b="1" dirty="0">
                          <a:effectLst/>
                        </a:rPr>
                        <a:t>квартал 2023 г.</a:t>
                      </a:r>
                    </a:p>
                  </a:txBody>
                  <a:tcPr marL="76943" marR="76943" marT="200373" marB="232433" anchor="ctr"/>
                </a:tc>
                <a:extLst>
                  <a:ext uri="{0D108BD9-81ED-4DB2-BD59-A6C34878D82A}">
                    <a16:rowId xmlns:a16="http://schemas.microsoft.com/office/drawing/2014/main" xmlns="" val="3003761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879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422991"/>
            <a:ext cx="12192000" cy="38946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472000" y="871330"/>
            <a:ext cx="9720000" cy="0"/>
          </a:xfrm>
          <a:prstGeom prst="line">
            <a:avLst/>
          </a:prstGeom>
          <a:ln w="889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871330"/>
            <a:ext cx="2488329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Объект 4">
            <a:extLst>
              <a:ext uri="{FF2B5EF4-FFF2-40B4-BE49-F238E27FC236}">
                <a16:creationId xmlns:a16="http://schemas.microsoft.com/office/drawing/2014/main" xmlns="" id="{DDED4AF2-7F0B-4362-A3DC-C3CB818A5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1909" y="6269392"/>
            <a:ext cx="2668182" cy="34833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761909" y="6617725"/>
            <a:ext cx="266818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ФГБУ «НМИЦ ФПИ» Минздрава России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39C8684B-F877-48B2-B7E9-C74F57F30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782" y="125702"/>
            <a:ext cx="11035018" cy="62547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2400" spc="-1" dirty="0">
                <a:solidFill>
                  <a:srgbClr val="000000"/>
                </a:solidFill>
                <a:latin typeface="Segoe UI Semilight" panose="020B0402040204020203" pitchFamily="34" charset="0"/>
                <a:ea typeface="Times New Roman"/>
                <a:cs typeface="Segoe UI Semilight" panose="020B0402040204020203" pitchFamily="34" charset="0"/>
              </a:rPr>
              <a:t>Приказ Росстата от 25.07.2023 N 354</a:t>
            </a:r>
            <a:endParaRPr lang="en-US" sz="2400" spc="-1" dirty="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DBC1A6B-D063-F2D7-D021-579527D65E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78" y="1064925"/>
            <a:ext cx="3539900" cy="50108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A978436-DDBB-E522-5006-3B83437A1E25}"/>
              </a:ext>
            </a:extLst>
          </p:cNvPr>
          <p:cNvSpPr txBox="1"/>
          <p:nvPr/>
        </p:nvSpPr>
        <p:spPr>
          <a:xfrm>
            <a:off x="4350042" y="1064925"/>
            <a:ext cx="758749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spc="-1">
                <a:solidFill>
                  <a:srgbClr val="000000"/>
                </a:solidFill>
                <a:latin typeface="Segoe UI Semilight" panose="020B0402040204020203" pitchFamily="34" charset="0"/>
                <a:ea typeface="Times New Roman"/>
                <a:cs typeface="Segoe UI Semilight" panose="020B0402040204020203" pitchFamily="34" charset="0"/>
              </a:rPr>
              <a:t>"Об утверждении формы федерального статистического наблюдения с указаниями по ее заполнению для организации Министерством здравоохранения Российской Федерации федерального статистического наблюдения в сфере охраны здоровья"</a:t>
            </a:r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A172192A-D552-A42B-72F1-C54FC1660F83}"/>
              </a:ext>
            </a:extLst>
          </p:cNvPr>
          <p:cNvSpPr txBox="1"/>
          <p:nvPr/>
        </p:nvSpPr>
        <p:spPr>
          <a:xfrm>
            <a:off x="4350042" y="2265254"/>
            <a:ext cx="766299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1. Утвердить представленную Министерством здравоохранения Российской Федерации </a:t>
            </a:r>
            <a:r>
              <a:rPr lang="ru-RU" b="1" i="0" dirty="0">
                <a:solidFill>
                  <a:schemeClr val="accent1">
                    <a:lumMod val="50000"/>
                  </a:schemeClr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годовую форму федерального статистического наблюдения </a:t>
            </a:r>
            <a:r>
              <a:rPr lang="ru-RU" b="1" i="0" u="none" strike="noStrike" dirty="0">
                <a:solidFill>
                  <a:schemeClr val="accent1">
                    <a:lumMod val="50000"/>
                  </a:schemeClr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N 65</a:t>
            </a:r>
            <a:r>
              <a:rPr lang="ru-RU" b="1" i="0" dirty="0">
                <a:solidFill>
                  <a:schemeClr val="accent1">
                    <a:lumMod val="50000"/>
                  </a:schemeClr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</a:t>
            </a:r>
            <a:r>
              <a:rPr lang="ru-RU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"Сведения о хронических вирусных гепатитах" с указаниями по ее заполнению, сбор и обработка данных по которой осуществляется Минздравом России.</a:t>
            </a:r>
            <a:endParaRPr lang="ru-RU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xmlns="" id="{F1BB7787-F388-1E99-5FEF-1119729632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820340"/>
              </p:ext>
            </p:extLst>
          </p:nvPr>
        </p:nvGraphicFramePr>
        <p:xfrm>
          <a:off x="4479160" y="3706885"/>
          <a:ext cx="7404755" cy="2519917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5881244">
                  <a:extLst>
                    <a:ext uri="{9D8B030D-6E8A-4147-A177-3AD203B41FA5}">
                      <a16:colId xmlns:a16="http://schemas.microsoft.com/office/drawing/2014/main" xmlns="" val="2899661072"/>
                    </a:ext>
                  </a:extLst>
                </a:gridCol>
                <a:gridCol w="1523511">
                  <a:extLst>
                    <a:ext uri="{9D8B030D-6E8A-4147-A177-3AD203B41FA5}">
                      <a16:colId xmlns:a16="http://schemas.microsoft.com/office/drawing/2014/main" xmlns="" val="3016826599"/>
                    </a:ext>
                  </a:extLst>
                </a:gridCol>
              </a:tblGrid>
              <a:tr h="2452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900" b="0" kern="10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Предоставляют:</a:t>
                      </a:r>
                      <a:endParaRPr lang="ru-RU" sz="900" b="0" kern="100" dirty="0">
                        <a:effectLst/>
                        <a:latin typeface="Segoe UI Semilight" panose="020B0402040204020203" pitchFamily="34" charset="0"/>
                        <a:ea typeface="Times New Roman" panose="02020603050405020304" pitchFamily="18" charset="0"/>
                        <a:cs typeface="Segoe UI Semilight" panose="020B0402040204020203" pitchFamily="34" charset="0"/>
                      </a:endParaRPr>
                    </a:p>
                  </a:txBody>
                  <a:tcPr marL="34420" marR="34420" marT="56626" marB="5662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900" b="0" kern="10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Сроки предоставления</a:t>
                      </a:r>
                      <a:endParaRPr lang="ru-RU" sz="900" b="0" kern="100" dirty="0">
                        <a:effectLst/>
                        <a:latin typeface="Segoe UI Semilight" panose="020B0402040204020203" pitchFamily="34" charset="0"/>
                        <a:ea typeface="Times New Roman" panose="02020603050405020304" pitchFamily="18" charset="0"/>
                        <a:cs typeface="Segoe UI Semilight" panose="020B0402040204020203" pitchFamily="34" charset="0"/>
                      </a:endParaRPr>
                    </a:p>
                  </a:txBody>
                  <a:tcPr marL="34420" marR="34420" marT="56626" marB="56626"/>
                </a:tc>
                <a:extLst>
                  <a:ext uri="{0D108BD9-81ED-4DB2-BD59-A6C34878D82A}">
                    <a16:rowId xmlns:a16="http://schemas.microsoft.com/office/drawing/2014/main" xmlns="" val="1391569476"/>
                  </a:ext>
                </a:extLst>
              </a:tr>
              <a:tr h="3729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900" b="0" kern="10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юридические лица медицинские организации и подразделения медицинских организаций, оказывающие медицинскую помощь пациентам с хроническими вирусными гепатитами:</a:t>
                      </a:r>
                      <a:endParaRPr lang="ru-RU" sz="900" b="0" kern="100" dirty="0">
                        <a:effectLst/>
                        <a:latin typeface="Segoe UI Semilight" panose="020B0402040204020203" pitchFamily="34" charset="0"/>
                        <a:ea typeface="Times New Roman" panose="02020603050405020304" pitchFamily="18" charset="0"/>
                        <a:cs typeface="Segoe UI Semilight" panose="020B0402040204020203" pitchFamily="34" charset="0"/>
                      </a:endParaRPr>
                    </a:p>
                  </a:txBody>
                  <a:tcPr marL="34420" marR="34420" marT="56626" marB="5662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900" b="0" kern="10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до 20 января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900" b="0" kern="10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после отчетного периода</a:t>
                      </a:r>
                      <a:endParaRPr lang="ru-RU" sz="900" b="0" kern="100">
                        <a:effectLst/>
                        <a:latin typeface="Segoe UI Semilight" panose="020B0402040204020203" pitchFamily="34" charset="0"/>
                        <a:ea typeface="Times New Roman" panose="02020603050405020304" pitchFamily="18" charset="0"/>
                        <a:cs typeface="Segoe UI Semilight" panose="020B0402040204020203" pitchFamily="34" charset="0"/>
                      </a:endParaRPr>
                    </a:p>
                  </a:txBody>
                  <a:tcPr marL="34420" marR="34420" marT="56626" marB="56626"/>
                </a:tc>
                <a:extLst>
                  <a:ext uri="{0D108BD9-81ED-4DB2-BD59-A6C34878D82A}">
                    <a16:rowId xmlns:a16="http://schemas.microsoft.com/office/drawing/2014/main" xmlns="" val="78848073"/>
                  </a:ext>
                </a:extLst>
              </a:tr>
              <a:tr h="372919">
                <a:tc>
                  <a:txBody>
                    <a:bodyPr/>
                    <a:lstStyle/>
                    <a:p>
                      <a:pPr marL="179705" algn="just">
                        <a:lnSpc>
                          <a:spcPct val="107000"/>
                        </a:lnSpc>
                      </a:pPr>
                      <a:r>
                        <a:rPr lang="ru-RU" sz="900" b="0" kern="10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- органу местного самоуправления муниципального образования</a:t>
                      </a:r>
                    </a:p>
                    <a:p>
                      <a:pPr marL="179705" algn="just">
                        <a:lnSpc>
                          <a:spcPct val="107000"/>
                        </a:lnSpc>
                      </a:pPr>
                      <a:r>
                        <a:rPr lang="ru-RU" sz="900" b="0" kern="10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(схема предоставления приведена в указаниях по заполнению формы);</a:t>
                      </a:r>
                      <a:endParaRPr lang="ru-RU" sz="900" b="0" kern="100" dirty="0">
                        <a:effectLst/>
                        <a:latin typeface="Segoe UI Semilight" panose="020B0402040204020203" pitchFamily="34" charset="0"/>
                        <a:ea typeface="Times New Roman" panose="02020603050405020304" pitchFamily="18" charset="0"/>
                        <a:cs typeface="Segoe UI Semilight" panose="020B0402040204020203" pitchFamily="34" charset="0"/>
                      </a:endParaRPr>
                    </a:p>
                  </a:txBody>
                  <a:tcPr marL="34420" marR="34420" marT="56626" marB="5662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900" b="0" kern="10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 </a:t>
                      </a:r>
                      <a:endParaRPr lang="ru-RU" sz="900" b="0" kern="100" dirty="0">
                        <a:effectLst/>
                        <a:latin typeface="Segoe UI Semilight" panose="020B0402040204020203" pitchFamily="34" charset="0"/>
                        <a:ea typeface="Times New Roman" panose="02020603050405020304" pitchFamily="18" charset="0"/>
                        <a:cs typeface="Segoe UI Semilight" panose="020B0402040204020203" pitchFamily="34" charset="0"/>
                      </a:endParaRPr>
                    </a:p>
                  </a:txBody>
                  <a:tcPr marL="34420" marR="34420" marT="56626" marB="56626"/>
                </a:tc>
                <a:extLst>
                  <a:ext uri="{0D108BD9-81ED-4DB2-BD59-A6C34878D82A}">
                    <a16:rowId xmlns:a16="http://schemas.microsoft.com/office/drawing/2014/main" xmlns="" val="3933009884"/>
                  </a:ext>
                </a:extLst>
              </a:tr>
              <a:tr h="37291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ru-RU" sz="900" b="0" kern="10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органы местного самоуправления муниципального образования (схема предоставления приведена в указаниях по заполнению формы):</a:t>
                      </a:r>
                      <a:endParaRPr lang="ru-RU" sz="900" b="0" kern="100">
                        <a:effectLst/>
                        <a:latin typeface="Segoe UI Semilight" panose="020B0402040204020203" pitchFamily="34" charset="0"/>
                        <a:ea typeface="Times New Roman" panose="02020603050405020304" pitchFamily="18" charset="0"/>
                        <a:cs typeface="Segoe UI Semilight" panose="020B0402040204020203" pitchFamily="34" charset="0"/>
                      </a:endParaRPr>
                    </a:p>
                  </a:txBody>
                  <a:tcPr marL="34420" marR="34420" marT="56626" marB="5662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900" b="0" kern="10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до 20 февраля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900" b="0" kern="10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после отчетного периода</a:t>
                      </a:r>
                      <a:endParaRPr lang="ru-RU" sz="900" b="0" kern="100">
                        <a:effectLst/>
                        <a:latin typeface="Segoe UI Semilight" panose="020B0402040204020203" pitchFamily="34" charset="0"/>
                        <a:ea typeface="Times New Roman" panose="02020603050405020304" pitchFamily="18" charset="0"/>
                        <a:cs typeface="Segoe UI Semilight" panose="020B0402040204020203" pitchFamily="34" charset="0"/>
                      </a:endParaRPr>
                    </a:p>
                  </a:txBody>
                  <a:tcPr marL="34420" marR="34420" marT="56626" marB="56626"/>
                </a:tc>
                <a:extLst>
                  <a:ext uri="{0D108BD9-81ED-4DB2-BD59-A6C34878D82A}">
                    <a16:rowId xmlns:a16="http://schemas.microsoft.com/office/drawing/2014/main" xmlns="" val="593071079"/>
                  </a:ext>
                </a:extLst>
              </a:tr>
              <a:tr h="372919">
                <a:tc>
                  <a:txBody>
                    <a:bodyPr/>
                    <a:lstStyle/>
                    <a:p>
                      <a:pPr marL="179705" algn="just">
                        <a:lnSpc>
                          <a:spcPct val="107000"/>
                        </a:lnSpc>
                      </a:pPr>
                      <a:r>
                        <a:rPr lang="ru-RU" sz="900" b="0" kern="10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- органу исполнительной власти субъекта Российской Федерации в сфере охраны здоровья;</a:t>
                      </a:r>
                      <a:endParaRPr lang="ru-RU" sz="900" b="0" kern="100" dirty="0">
                        <a:effectLst/>
                        <a:latin typeface="Segoe UI Semilight" panose="020B0402040204020203" pitchFamily="34" charset="0"/>
                        <a:ea typeface="Times New Roman" panose="02020603050405020304" pitchFamily="18" charset="0"/>
                        <a:cs typeface="Segoe UI Semilight" panose="020B0402040204020203" pitchFamily="34" charset="0"/>
                      </a:endParaRPr>
                    </a:p>
                  </a:txBody>
                  <a:tcPr marL="34420" marR="34420" marT="56626" marB="5662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900" b="0" kern="10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 </a:t>
                      </a:r>
                      <a:endParaRPr lang="ru-RU" sz="900" b="0" kern="100">
                        <a:effectLst/>
                        <a:latin typeface="Segoe UI Semilight" panose="020B0402040204020203" pitchFamily="34" charset="0"/>
                        <a:ea typeface="Times New Roman" panose="02020603050405020304" pitchFamily="18" charset="0"/>
                        <a:cs typeface="Segoe UI Semilight" panose="020B0402040204020203" pitchFamily="34" charset="0"/>
                      </a:endParaRPr>
                    </a:p>
                  </a:txBody>
                  <a:tcPr marL="34420" marR="34420" marT="56626" marB="56626"/>
                </a:tc>
                <a:extLst>
                  <a:ext uri="{0D108BD9-81ED-4DB2-BD59-A6C34878D82A}">
                    <a16:rowId xmlns:a16="http://schemas.microsoft.com/office/drawing/2014/main" xmlns="" val="4173243805"/>
                  </a:ext>
                </a:extLst>
              </a:tr>
              <a:tr h="37291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ru-RU" sz="900" b="0" kern="10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органы исполнительной власти субъекта Российской Федерации в сфере охраны здоровья:</a:t>
                      </a:r>
                      <a:endParaRPr lang="ru-RU" sz="900" b="0" kern="100" dirty="0">
                        <a:effectLst/>
                        <a:latin typeface="Segoe UI Semilight" panose="020B0402040204020203" pitchFamily="34" charset="0"/>
                        <a:ea typeface="Times New Roman" panose="02020603050405020304" pitchFamily="18" charset="0"/>
                        <a:cs typeface="Segoe UI Semilight" panose="020B0402040204020203" pitchFamily="34" charset="0"/>
                      </a:endParaRPr>
                    </a:p>
                  </a:txBody>
                  <a:tcPr marL="34420" marR="34420" marT="56626" marB="56626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900" b="0" kern="10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до 5 марта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900" b="0" kern="10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после отчетного периода</a:t>
                      </a:r>
                      <a:endParaRPr lang="ru-RU" sz="900" b="0" kern="100">
                        <a:effectLst/>
                        <a:latin typeface="Segoe UI Semilight" panose="020B0402040204020203" pitchFamily="34" charset="0"/>
                        <a:ea typeface="Times New Roman" panose="02020603050405020304" pitchFamily="18" charset="0"/>
                        <a:cs typeface="Segoe UI Semilight" panose="020B0402040204020203" pitchFamily="34" charset="0"/>
                      </a:endParaRPr>
                    </a:p>
                  </a:txBody>
                  <a:tcPr marL="34420" marR="34420" marT="56626" marB="56626"/>
                </a:tc>
                <a:extLst>
                  <a:ext uri="{0D108BD9-81ED-4DB2-BD59-A6C34878D82A}">
                    <a16:rowId xmlns:a16="http://schemas.microsoft.com/office/drawing/2014/main" xmlns="" val="3457327679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marL="179705" algn="just">
                        <a:lnSpc>
                          <a:spcPct val="107000"/>
                        </a:lnSpc>
                      </a:pPr>
                      <a:r>
                        <a:rPr lang="ru-RU" sz="900" b="0" kern="10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- Министерству здравоохранения Российской Федерации</a:t>
                      </a:r>
                      <a:endParaRPr lang="ru-RU" sz="900" b="0" kern="100" dirty="0">
                        <a:effectLst/>
                        <a:latin typeface="Segoe UI Semilight" panose="020B0402040204020203" pitchFamily="34" charset="0"/>
                        <a:ea typeface="Times New Roman" panose="02020603050405020304" pitchFamily="18" charset="0"/>
                        <a:cs typeface="Segoe UI Semilight" panose="020B0402040204020203" pitchFamily="34" charset="0"/>
                      </a:endParaRPr>
                    </a:p>
                  </a:txBody>
                  <a:tcPr marL="34420" marR="34420" marT="56626" marB="5662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900" b="0" kern="10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 </a:t>
                      </a:r>
                      <a:endParaRPr lang="ru-RU" sz="900" b="0" kern="100" dirty="0">
                        <a:effectLst/>
                        <a:latin typeface="Segoe UI Semilight" panose="020B0402040204020203" pitchFamily="34" charset="0"/>
                        <a:ea typeface="Times New Roman" panose="02020603050405020304" pitchFamily="18" charset="0"/>
                        <a:cs typeface="Segoe UI Semilight" panose="020B0402040204020203" pitchFamily="34" charset="0"/>
                      </a:endParaRPr>
                    </a:p>
                  </a:txBody>
                  <a:tcPr marL="34420" marR="34420" marT="56626" marB="56626"/>
                </a:tc>
                <a:extLst>
                  <a:ext uri="{0D108BD9-81ED-4DB2-BD59-A6C34878D82A}">
                    <a16:rowId xmlns:a16="http://schemas.microsoft.com/office/drawing/2014/main" xmlns="" val="647855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139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422991"/>
            <a:ext cx="12192000" cy="38946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472000" y="871330"/>
            <a:ext cx="9720000" cy="0"/>
          </a:xfrm>
          <a:prstGeom prst="line">
            <a:avLst/>
          </a:prstGeom>
          <a:ln w="889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871330"/>
            <a:ext cx="2488329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Объект 4">
            <a:extLst>
              <a:ext uri="{FF2B5EF4-FFF2-40B4-BE49-F238E27FC236}">
                <a16:creationId xmlns:a16="http://schemas.microsoft.com/office/drawing/2014/main" xmlns="" id="{DDED4AF2-7F0B-4362-A3DC-C3CB818A5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1909" y="6269392"/>
            <a:ext cx="2668182" cy="34833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761909" y="6617725"/>
            <a:ext cx="266818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ФГБУ «НМИЦ ФПИ» Минздрава России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39C8684B-F877-48B2-B7E9-C74F57F30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702"/>
            <a:ext cx="10515600" cy="62547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spc="-1" dirty="0">
                <a:solidFill>
                  <a:srgbClr val="000000"/>
                </a:solidFill>
                <a:latin typeface="Segoe UI Semilight" panose="020B0402040204020203" pitchFamily="34" charset="0"/>
                <a:ea typeface="Times New Roman"/>
                <a:cs typeface="Segoe UI Semilight" panose="020B0402040204020203" pitchFamily="34" charset="0"/>
              </a:rPr>
              <a:t>Указания по заполнению формы федерального статистического наблюдения</a:t>
            </a:r>
            <a:endParaRPr lang="en-US" sz="2400" spc="-1" dirty="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49EB966-1998-685B-E1C5-FD94E88ED889}"/>
              </a:ext>
            </a:extLst>
          </p:cNvPr>
          <p:cNvSpPr txBox="1"/>
          <p:nvPr/>
        </p:nvSpPr>
        <p:spPr>
          <a:xfrm>
            <a:off x="390197" y="1186746"/>
            <a:ext cx="1141160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4. В </a:t>
            </a:r>
            <a:r>
              <a:rPr lang="ru-RU" sz="2400" b="0" i="0" u="none" strike="noStrike" dirty="0">
                <a:solidFill>
                  <a:srgbClr val="3272C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4"/>
              </a:rPr>
              <a:t>форму</a:t>
            </a:r>
            <a:r>
              <a:rPr lang="ru-RU" sz="2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включают данные о заболеваниях - хронических вирусных гепатитах, и о пациентах с этими заболеваниями, их обследовании, лечении и диспансерном наблюдении.</a:t>
            </a:r>
          </a:p>
          <a:p>
            <a:pPr algn="just"/>
            <a:r>
              <a:rPr lang="ru-RU" sz="2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Источником данных для заполнения формы служат: </a:t>
            </a:r>
            <a:r>
              <a:rPr lang="ru-RU" sz="2400" b="0" i="0" u="none" strike="noStrike" dirty="0">
                <a:solidFill>
                  <a:srgbClr val="3272C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5"/>
              </a:rPr>
              <a:t>учетная форма N 025-1/у</a:t>
            </a:r>
            <a:r>
              <a:rPr lang="ru-RU" sz="2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"Талон пациента, получающего медицинскую помощь в амбулаторных условиях" и </a:t>
            </a:r>
            <a:r>
              <a:rPr lang="ru-RU" sz="2400" b="1" i="0" dirty="0">
                <a:solidFill>
                  <a:srgbClr val="C0000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учетная форма N 025-5/у "Карта персонального учета пациента с хроническим вирусным гепатитом". – не утверждена!</a:t>
            </a:r>
          </a:p>
        </p:txBody>
      </p:sp>
    </p:spTree>
    <p:extLst>
      <p:ext uri="{BB962C8B-B14F-4D97-AF65-F5344CB8AC3E}">
        <p14:creationId xmlns:p14="http://schemas.microsoft.com/office/powerpoint/2010/main" val="2483477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422991"/>
            <a:ext cx="12192000" cy="38946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472000" y="871330"/>
            <a:ext cx="9720000" cy="0"/>
          </a:xfrm>
          <a:prstGeom prst="line">
            <a:avLst/>
          </a:prstGeom>
          <a:ln w="889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871330"/>
            <a:ext cx="2488329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Объект 4">
            <a:extLst>
              <a:ext uri="{FF2B5EF4-FFF2-40B4-BE49-F238E27FC236}">
                <a16:creationId xmlns:a16="http://schemas.microsoft.com/office/drawing/2014/main" xmlns="" id="{DDED4AF2-7F0B-4362-A3DC-C3CB818A5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1909" y="6269392"/>
            <a:ext cx="2668182" cy="34833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761909" y="6617725"/>
            <a:ext cx="266818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ФГБУ «НМИЦ ФПИ» Минздрава России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39C8684B-F877-48B2-B7E9-C74F57F30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69" y="125702"/>
            <a:ext cx="11177631" cy="62547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spc="-1" dirty="0">
                <a:solidFill>
                  <a:srgbClr val="000000"/>
                </a:solidFill>
                <a:latin typeface="Segoe UI Semilight" panose="020B0402040204020203" pitchFamily="34" charset="0"/>
                <a:ea typeface="Times New Roman"/>
                <a:cs typeface="Segoe UI Semilight" panose="020B0402040204020203" pitchFamily="34" charset="0"/>
              </a:rPr>
              <a:t>1. Число заболеваний с впервые в жизни установленным диагнозом хронического вирусного гепатита (1000)</a:t>
            </a:r>
            <a:endParaRPr lang="en-US" sz="2400" spc="-1" dirty="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9E582F30-26C1-22D5-C29D-EAA336C445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063667"/>
              </p:ext>
            </p:extLst>
          </p:nvPr>
        </p:nvGraphicFramePr>
        <p:xfrm>
          <a:off x="234892" y="1066070"/>
          <a:ext cx="11836867" cy="4024278"/>
        </p:xfrm>
        <a:graphic>
          <a:graphicData uri="http://schemas.openxmlformats.org/drawingml/2006/table">
            <a:tbl>
              <a:tblPr/>
              <a:tblGrid>
                <a:gridCol w="1530423">
                  <a:extLst>
                    <a:ext uri="{9D8B030D-6E8A-4147-A177-3AD203B41FA5}">
                      <a16:colId xmlns:a16="http://schemas.microsoft.com/office/drawing/2014/main" xmlns="" val="1777026973"/>
                    </a:ext>
                  </a:extLst>
                </a:gridCol>
                <a:gridCol w="633689">
                  <a:extLst>
                    <a:ext uri="{9D8B030D-6E8A-4147-A177-3AD203B41FA5}">
                      <a16:colId xmlns:a16="http://schemas.microsoft.com/office/drawing/2014/main" xmlns="" val="1055392310"/>
                    </a:ext>
                  </a:extLst>
                </a:gridCol>
                <a:gridCol w="645650">
                  <a:extLst>
                    <a:ext uri="{9D8B030D-6E8A-4147-A177-3AD203B41FA5}">
                      <a16:colId xmlns:a16="http://schemas.microsoft.com/office/drawing/2014/main" xmlns="" val="418406803"/>
                    </a:ext>
                  </a:extLst>
                </a:gridCol>
                <a:gridCol w="860864">
                  <a:extLst>
                    <a:ext uri="{9D8B030D-6E8A-4147-A177-3AD203B41FA5}">
                      <a16:colId xmlns:a16="http://schemas.microsoft.com/office/drawing/2014/main" xmlns="" val="2231876038"/>
                    </a:ext>
                  </a:extLst>
                </a:gridCol>
                <a:gridCol w="645650">
                  <a:extLst>
                    <a:ext uri="{9D8B030D-6E8A-4147-A177-3AD203B41FA5}">
                      <a16:colId xmlns:a16="http://schemas.microsoft.com/office/drawing/2014/main" xmlns="" val="985758634"/>
                    </a:ext>
                  </a:extLst>
                </a:gridCol>
                <a:gridCol w="526086">
                  <a:extLst>
                    <a:ext uri="{9D8B030D-6E8A-4147-A177-3AD203B41FA5}">
                      <a16:colId xmlns:a16="http://schemas.microsoft.com/office/drawing/2014/main" xmlns="" val="1251280819"/>
                    </a:ext>
                  </a:extLst>
                </a:gridCol>
                <a:gridCol w="526086">
                  <a:extLst>
                    <a:ext uri="{9D8B030D-6E8A-4147-A177-3AD203B41FA5}">
                      <a16:colId xmlns:a16="http://schemas.microsoft.com/office/drawing/2014/main" xmlns="" val="3499165876"/>
                    </a:ext>
                  </a:extLst>
                </a:gridCol>
                <a:gridCol w="526086">
                  <a:extLst>
                    <a:ext uri="{9D8B030D-6E8A-4147-A177-3AD203B41FA5}">
                      <a16:colId xmlns:a16="http://schemas.microsoft.com/office/drawing/2014/main" xmlns="" val="3120150229"/>
                    </a:ext>
                  </a:extLst>
                </a:gridCol>
                <a:gridCol w="633689">
                  <a:extLst>
                    <a:ext uri="{9D8B030D-6E8A-4147-A177-3AD203B41FA5}">
                      <a16:colId xmlns:a16="http://schemas.microsoft.com/office/drawing/2014/main" xmlns="" val="1810388500"/>
                    </a:ext>
                  </a:extLst>
                </a:gridCol>
                <a:gridCol w="633689">
                  <a:extLst>
                    <a:ext uri="{9D8B030D-6E8A-4147-A177-3AD203B41FA5}">
                      <a16:colId xmlns:a16="http://schemas.microsoft.com/office/drawing/2014/main" xmlns="" val="250900546"/>
                    </a:ext>
                  </a:extLst>
                </a:gridCol>
                <a:gridCol w="633689">
                  <a:extLst>
                    <a:ext uri="{9D8B030D-6E8A-4147-A177-3AD203B41FA5}">
                      <a16:colId xmlns:a16="http://schemas.microsoft.com/office/drawing/2014/main" xmlns="" val="4292669904"/>
                    </a:ext>
                  </a:extLst>
                </a:gridCol>
                <a:gridCol w="633689">
                  <a:extLst>
                    <a:ext uri="{9D8B030D-6E8A-4147-A177-3AD203B41FA5}">
                      <a16:colId xmlns:a16="http://schemas.microsoft.com/office/drawing/2014/main" xmlns="" val="2237456439"/>
                    </a:ext>
                  </a:extLst>
                </a:gridCol>
                <a:gridCol w="633689">
                  <a:extLst>
                    <a:ext uri="{9D8B030D-6E8A-4147-A177-3AD203B41FA5}">
                      <a16:colId xmlns:a16="http://schemas.microsoft.com/office/drawing/2014/main" xmlns="" val="3691510767"/>
                    </a:ext>
                  </a:extLst>
                </a:gridCol>
                <a:gridCol w="633689">
                  <a:extLst>
                    <a:ext uri="{9D8B030D-6E8A-4147-A177-3AD203B41FA5}">
                      <a16:colId xmlns:a16="http://schemas.microsoft.com/office/drawing/2014/main" xmlns="" val="2578356858"/>
                    </a:ext>
                  </a:extLst>
                </a:gridCol>
                <a:gridCol w="633689">
                  <a:extLst>
                    <a:ext uri="{9D8B030D-6E8A-4147-A177-3AD203B41FA5}">
                      <a16:colId xmlns:a16="http://schemas.microsoft.com/office/drawing/2014/main" xmlns="" val="1528157940"/>
                    </a:ext>
                  </a:extLst>
                </a:gridCol>
                <a:gridCol w="753255">
                  <a:extLst>
                    <a:ext uri="{9D8B030D-6E8A-4147-A177-3AD203B41FA5}">
                      <a16:colId xmlns:a16="http://schemas.microsoft.com/office/drawing/2014/main" xmlns="" val="4293070966"/>
                    </a:ext>
                  </a:extLst>
                </a:gridCol>
                <a:gridCol w="753255">
                  <a:extLst>
                    <a:ext uri="{9D8B030D-6E8A-4147-A177-3AD203B41FA5}">
                      <a16:colId xmlns:a16="http://schemas.microsoft.com/office/drawing/2014/main" xmlns="" val="928101382"/>
                    </a:ext>
                  </a:extLst>
                </a:gridCol>
              </a:tblGrid>
              <a:tr h="137022">
                <a:tc rowSpan="3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Заболевания и пациенты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Пол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N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ru-RU" sz="900">
                          <a:effectLst/>
                        </a:rPr>
                        <a:t>строки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Код по </a:t>
                      </a:r>
                      <a:r>
                        <a:rPr lang="ru-RU" sz="900" u="none" strike="noStrike">
                          <a:solidFill>
                            <a:srgbClr val="3272C0"/>
                          </a:solidFill>
                          <a:effectLst/>
                          <a:hlinkClick r:id="rId4"/>
                        </a:rPr>
                        <a:t>МКБ-10</a:t>
                      </a:r>
                      <a:endParaRPr lang="ru-RU" sz="900">
                        <a:effectLst/>
                      </a:endParaRP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Число заболеваний с впервые в жизни установленным диагнозом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54559051"/>
                  </a:ext>
                </a:extLst>
              </a:tr>
              <a:tr h="1370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Всего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 том числе в возрасте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26970693"/>
                  </a:ext>
                </a:extLst>
              </a:tr>
              <a:tr h="3782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до 1 года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1-2 года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3-4 года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5-9 лет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10-14 лет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15-17 лет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18-24 года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25-34 года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35-44 года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45-49 лет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ж: 50-55</a:t>
                      </a:r>
                    </a:p>
                    <a:p>
                      <a:pPr algn="ctr"/>
                      <a:r>
                        <a:rPr lang="ru-RU" sz="900">
                          <a:effectLst/>
                        </a:rPr>
                        <a:t>м: 50-60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старше трудосп. возр.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53179343"/>
                  </a:ext>
                </a:extLst>
              </a:tr>
              <a:tr h="137022"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2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3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4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5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6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7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8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9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10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11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12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13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14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15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16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17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28060375"/>
                  </a:ext>
                </a:extLst>
              </a:tr>
              <a:tr h="137022">
                <a:tc row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</a:rPr>
                        <a:t>Зарегистрировано заболеваний хроническими вирусными гепатитами, всего (ед.)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М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В18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5531008"/>
                  </a:ext>
                </a:extLst>
              </a:tr>
              <a:tr h="3857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Ж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2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70795391"/>
                  </a:ext>
                </a:extLst>
              </a:tr>
              <a:tr h="137022"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</a:rPr>
                        <a:t>в том числе: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М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3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В18.0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2902070"/>
                  </a:ext>
                </a:extLst>
              </a:tr>
              <a:tr h="257644"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</a:rPr>
                        <a:t>хронический вирусный гепатит В с дельта-агентом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Ж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4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06015518"/>
                  </a:ext>
                </a:extLst>
              </a:tr>
              <a:tr h="137022">
                <a:tc row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</a:rPr>
                        <a:t>хронический вирусный гепатит В без дельта-агента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М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5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В18.1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77107338"/>
                  </a:ext>
                </a:extLst>
              </a:tr>
              <a:tr h="2412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Ж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6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7119797"/>
                  </a:ext>
                </a:extLst>
              </a:tr>
              <a:tr h="137022">
                <a:tc row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</a:rPr>
                        <a:t>хронический вирусный гепатит С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М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7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 18.2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17432254"/>
                  </a:ext>
                </a:extLst>
              </a:tr>
              <a:tr h="1370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Ж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8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96063965"/>
                  </a:ext>
                </a:extLst>
              </a:tr>
              <a:tr h="137022">
                <a:tc row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</a:rPr>
                        <a:t>хронический вирусный гепатит Е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М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9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В18.8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50149517"/>
                  </a:ext>
                </a:extLst>
              </a:tr>
              <a:tr h="1370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Ж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10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3616269"/>
                  </a:ext>
                </a:extLst>
              </a:tr>
              <a:tr h="137022">
                <a:tc row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</a:rPr>
                        <a:t>хронический вирусный гепатит неуточненный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М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11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В18.9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4269269"/>
                  </a:ext>
                </a:extLst>
              </a:tr>
              <a:tr h="1928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effectLst/>
                        </a:rPr>
                        <a:t>Ж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12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6498581"/>
                  </a:ext>
                </a:extLst>
              </a:tr>
              <a:tr h="137022"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</a:rPr>
                        <a:t>из </a:t>
                      </a:r>
                      <a:r>
                        <a:rPr lang="ru-RU" sz="900" u="none" strike="noStrike">
                          <a:solidFill>
                            <a:srgbClr val="3272C0"/>
                          </a:solidFill>
                          <a:effectLst/>
                          <a:hlinkClick r:id="rId5"/>
                        </a:rPr>
                        <a:t>стр. 1</a:t>
                      </a:r>
                      <a:r>
                        <a:rPr lang="ru-RU" sz="900">
                          <a:effectLst/>
                        </a:rPr>
                        <a:t> и </a:t>
                      </a:r>
                      <a:r>
                        <a:rPr lang="ru-RU" sz="900" u="none" strike="noStrike">
                          <a:solidFill>
                            <a:srgbClr val="3272C0"/>
                          </a:solidFill>
                          <a:effectLst/>
                          <a:hlinkClick r:id="rId6"/>
                        </a:rPr>
                        <a:t>2</a:t>
                      </a:r>
                      <a:r>
                        <a:rPr lang="ru-RU" sz="900">
                          <a:effectLst/>
                        </a:rPr>
                        <a:t>: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effectLst/>
                        </a:rPr>
                        <a:t>М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13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-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66212027"/>
                  </a:ext>
                </a:extLst>
              </a:tr>
              <a:tr h="137022"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</a:rPr>
                        <a:t>пациентов всего (чел.)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effectLst/>
                        </a:rPr>
                        <a:t>Ж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14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9646178"/>
                  </a:ext>
                </a:extLst>
              </a:tr>
              <a:tr h="137022"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</a:rPr>
                        <a:t>из них (из </a:t>
                      </a:r>
                      <a:r>
                        <a:rPr lang="ru-RU" sz="900" u="none" strike="noStrike">
                          <a:solidFill>
                            <a:srgbClr val="3272C0"/>
                          </a:solidFill>
                          <a:effectLst/>
                          <a:hlinkClick r:id="rId7"/>
                        </a:rPr>
                        <a:t>стр. 13</a:t>
                      </a:r>
                      <a:r>
                        <a:rPr lang="ru-RU" sz="900">
                          <a:effectLst/>
                        </a:rPr>
                        <a:t> и </a:t>
                      </a:r>
                      <a:r>
                        <a:rPr lang="ru-RU" sz="900" u="none" strike="noStrike">
                          <a:solidFill>
                            <a:srgbClr val="3272C0"/>
                          </a:solidFill>
                          <a:effectLst/>
                          <a:hlinkClick r:id="rId8"/>
                        </a:rPr>
                        <a:t>14</a:t>
                      </a:r>
                      <a:r>
                        <a:rPr lang="ru-RU" sz="900">
                          <a:effectLst/>
                        </a:rPr>
                        <a:t>):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effectLst/>
                        </a:rPr>
                        <a:t>М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15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effectLst/>
                        </a:rPr>
                        <a:t>-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4739265"/>
                  </a:ext>
                </a:extLst>
              </a:tr>
              <a:tr h="257644"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</a:rPr>
                        <a:t>число пациентов с двумя и более заболеваниями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effectLst/>
                        </a:rPr>
                        <a:t>Ж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16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 </a:t>
                      </a:r>
                    </a:p>
                  </a:txBody>
                  <a:tcPr marL="20721" marR="20721" marT="10360" marB="1036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2775119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9172AFB-2C68-6981-9366-4B222864A7ED}"/>
              </a:ext>
            </a:extLst>
          </p:cNvPr>
          <p:cNvSpPr txBox="1"/>
          <p:nvPr/>
        </p:nvSpPr>
        <p:spPr>
          <a:xfrm>
            <a:off x="177566" y="5133711"/>
            <a:ext cx="11836867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1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5. В </a:t>
            </a:r>
            <a:r>
              <a:rPr lang="ru-RU" sz="1100" b="0" i="0" u="none" strike="noStrike" dirty="0">
                <a:solidFill>
                  <a:srgbClr val="3272C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9"/>
              </a:rPr>
              <a:t>таблицу 1000</a:t>
            </a:r>
            <a:r>
              <a:rPr lang="ru-RU" sz="11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включают число заболеваний с впервые в жизни установленным диагнозом хронического вирусного гепатита с разбивкой по полу и возрастным группам. Классификация хронических вирусных гепатитов соответствует </a:t>
            </a:r>
            <a:r>
              <a:rPr lang="ru-RU" sz="1100" b="0" i="0" u="none" strike="noStrike" dirty="0">
                <a:solidFill>
                  <a:srgbClr val="3272C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4"/>
              </a:rPr>
              <a:t>МКБ-10</a:t>
            </a:r>
            <a:r>
              <a:rPr lang="ru-RU" sz="11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.</a:t>
            </a:r>
          </a:p>
          <a:p>
            <a:pPr algn="just"/>
            <a:r>
              <a:rPr lang="ru-RU" sz="11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В </a:t>
            </a:r>
            <a:r>
              <a:rPr lang="ru-RU" sz="1100" b="0" i="0" u="none" strike="noStrike" dirty="0">
                <a:solidFill>
                  <a:srgbClr val="3272C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7"/>
              </a:rPr>
              <a:t>строках 13-14</a:t>
            </a:r>
            <a:r>
              <a:rPr lang="ru-RU" sz="11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показывают число пациентов с хроническими вирусными гепатитами, у которых диагноз был установлен впервые в жизни в отчетном году (из </a:t>
            </a:r>
            <a:r>
              <a:rPr lang="ru-RU" sz="1100" b="0" i="0" u="none" strike="noStrike" dirty="0">
                <a:solidFill>
                  <a:srgbClr val="3272C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5"/>
              </a:rPr>
              <a:t>строк 1</a:t>
            </a:r>
            <a:r>
              <a:rPr lang="ru-RU" sz="11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и </a:t>
            </a:r>
            <a:r>
              <a:rPr lang="ru-RU" sz="1100" b="0" i="0" u="none" strike="noStrike" dirty="0">
                <a:solidFill>
                  <a:srgbClr val="3272C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6"/>
              </a:rPr>
              <a:t>2</a:t>
            </a:r>
            <a:r>
              <a:rPr lang="ru-RU" sz="11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). При этом число пациентов может быть равно или меньше числа заболеваний, показанных в строках 1 и 2 за счет пациентов, имеющих два и более хронических вирусных гепатитов. Число пациентов, имеющих два и более хронических вирусных гепатитов, показывают в </a:t>
            </a:r>
            <a:r>
              <a:rPr lang="ru-RU" sz="1100" b="0" i="0" u="none" strike="noStrike" dirty="0">
                <a:solidFill>
                  <a:srgbClr val="3272C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0"/>
              </a:rPr>
              <a:t>строках 15</a:t>
            </a:r>
            <a:r>
              <a:rPr lang="ru-RU" sz="11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и </a:t>
            </a:r>
            <a:r>
              <a:rPr lang="ru-RU" sz="1100" b="0" i="0" u="none" strike="noStrike" dirty="0">
                <a:solidFill>
                  <a:srgbClr val="3272C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11"/>
              </a:rPr>
              <a:t>16</a:t>
            </a:r>
            <a:r>
              <a:rPr lang="ru-RU" sz="11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3045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422991"/>
            <a:ext cx="12192000" cy="38946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472000" y="871330"/>
            <a:ext cx="9720000" cy="0"/>
          </a:xfrm>
          <a:prstGeom prst="line">
            <a:avLst/>
          </a:prstGeom>
          <a:ln w="889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871330"/>
            <a:ext cx="2488329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Объект 4">
            <a:extLst>
              <a:ext uri="{FF2B5EF4-FFF2-40B4-BE49-F238E27FC236}">
                <a16:creationId xmlns:a16="http://schemas.microsoft.com/office/drawing/2014/main" xmlns="" id="{DDED4AF2-7F0B-4362-A3DC-C3CB818A5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1909" y="6269392"/>
            <a:ext cx="2668182" cy="34833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761909" y="6617725"/>
            <a:ext cx="266818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ФГБУ «НМИЦ ФПИ» Минздрава России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39C8684B-F877-48B2-B7E9-C74F57F30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702"/>
            <a:ext cx="10515600" cy="62547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spc="-1" dirty="0">
                <a:solidFill>
                  <a:srgbClr val="000000"/>
                </a:solidFill>
                <a:latin typeface="Segoe UI Semilight" panose="020B0402040204020203" pitchFamily="34" charset="0"/>
                <a:ea typeface="Times New Roman"/>
                <a:cs typeface="Segoe UI Semilight" panose="020B0402040204020203" pitchFamily="34" charset="0"/>
              </a:rPr>
              <a:t>2. Заболеваемость хроническими вирусными гепатитами и диспансерное наблюдение</a:t>
            </a:r>
            <a:r>
              <a:rPr lang="en-US" sz="2400" spc="-1" dirty="0">
                <a:solidFill>
                  <a:srgbClr val="000000"/>
                </a:solidFill>
                <a:latin typeface="Segoe UI Semilight" panose="020B0402040204020203" pitchFamily="34" charset="0"/>
                <a:ea typeface="Times New Roman"/>
                <a:cs typeface="Segoe UI Semilight" panose="020B0402040204020203" pitchFamily="34" charset="0"/>
              </a:rPr>
              <a:t> (2000)</a:t>
            </a:r>
            <a:endParaRPr lang="en-US" sz="2400" spc="-1" dirty="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2758652B-7547-F554-0AE8-E0AED4DFF8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170024"/>
              </p:ext>
            </p:extLst>
          </p:nvPr>
        </p:nvGraphicFramePr>
        <p:xfrm>
          <a:off x="176168" y="1024572"/>
          <a:ext cx="11694250" cy="4504521"/>
        </p:xfrm>
        <a:graphic>
          <a:graphicData uri="http://schemas.openxmlformats.org/drawingml/2006/table">
            <a:tbl>
              <a:tblPr/>
              <a:tblGrid>
                <a:gridCol w="1792942">
                  <a:extLst>
                    <a:ext uri="{9D8B030D-6E8A-4147-A177-3AD203B41FA5}">
                      <a16:colId xmlns:a16="http://schemas.microsoft.com/office/drawing/2014/main" xmlns="" val="2994557291"/>
                    </a:ext>
                  </a:extLst>
                </a:gridCol>
                <a:gridCol w="517367">
                  <a:extLst>
                    <a:ext uri="{9D8B030D-6E8A-4147-A177-3AD203B41FA5}">
                      <a16:colId xmlns:a16="http://schemas.microsoft.com/office/drawing/2014/main" xmlns="" val="1608723938"/>
                    </a:ext>
                  </a:extLst>
                </a:gridCol>
                <a:gridCol w="615488">
                  <a:extLst>
                    <a:ext uri="{9D8B030D-6E8A-4147-A177-3AD203B41FA5}">
                      <a16:colId xmlns:a16="http://schemas.microsoft.com/office/drawing/2014/main" xmlns="" val="2225063850"/>
                    </a:ext>
                  </a:extLst>
                </a:gridCol>
                <a:gridCol w="544126">
                  <a:extLst>
                    <a:ext uri="{9D8B030D-6E8A-4147-A177-3AD203B41FA5}">
                      <a16:colId xmlns:a16="http://schemas.microsoft.com/office/drawing/2014/main" xmlns="" val="3745028855"/>
                    </a:ext>
                  </a:extLst>
                </a:gridCol>
                <a:gridCol w="660087">
                  <a:extLst>
                    <a:ext uri="{9D8B030D-6E8A-4147-A177-3AD203B41FA5}">
                      <a16:colId xmlns:a16="http://schemas.microsoft.com/office/drawing/2014/main" xmlns="" val="2717815882"/>
                    </a:ext>
                  </a:extLst>
                </a:gridCol>
                <a:gridCol w="660087">
                  <a:extLst>
                    <a:ext uri="{9D8B030D-6E8A-4147-A177-3AD203B41FA5}">
                      <a16:colId xmlns:a16="http://schemas.microsoft.com/office/drawing/2014/main" xmlns="" val="1966100594"/>
                    </a:ext>
                  </a:extLst>
                </a:gridCol>
                <a:gridCol w="767128">
                  <a:extLst>
                    <a:ext uri="{9D8B030D-6E8A-4147-A177-3AD203B41FA5}">
                      <a16:colId xmlns:a16="http://schemas.microsoft.com/office/drawing/2014/main" xmlns="" val="3941711099"/>
                    </a:ext>
                  </a:extLst>
                </a:gridCol>
                <a:gridCol w="767128">
                  <a:extLst>
                    <a:ext uri="{9D8B030D-6E8A-4147-A177-3AD203B41FA5}">
                      <a16:colId xmlns:a16="http://schemas.microsoft.com/office/drawing/2014/main" xmlns="" val="2276357832"/>
                    </a:ext>
                  </a:extLst>
                </a:gridCol>
                <a:gridCol w="597646">
                  <a:extLst>
                    <a:ext uri="{9D8B030D-6E8A-4147-A177-3AD203B41FA5}">
                      <a16:colId xmlns:a16="http://schemas.microsoft.com/office/drawing/2014/main" xmlns="" val="1769306264"/>
                    </a:ext>
                  </a:extLst>
                </a:gridCol>
                <a:gridCol w="597646">
                  <a:extLst>
                    <a:ext uri="{9D8B030D-6E8A-4147-A177-3AD203B41FA5}">
                      <a16:colId xmlns:a16="http://schemas.microsoft.com/office/drawing/2014/main" xmlns="" val="1046671802"/>
                    </a:ext>
                  </a:extLst>
                </a:gridCol>
                <a:gridCol w="660087">
                  <a:extLst>
                    <a:ext uri="{9D8B030D-6E8A-4147-A177-3AD203B41FA5}">
                      <a16:colId xmlns:a16="http://schemas.microsoft.com/office/drawing/2014/main" xmlns="" val="1577747814"/>
                    </a:ext>
                  </a:extLst>
                </a:gridCol>
                <a:gridCol w="660087">
                  <a:extLst>
                    <a:ext uri="{9D8B030D-6E8A-4147-A177-3AD203B41FA5}">
                      <a16:colId xmlns:a16="http://schemas.microsoft.com/office/drawing/2014/main" xmlns="" val="2903508705"/>
                    </a:ext>
                  </a:extLst>
                </a:gridCol>
                <a:gridCol w="660087">
                  <a:extLst>
                    <a:ext uri="{9D8B030D-6E8A-4147-A177-3AD203B41FA5}">
                      <a16:colId xmlns:a16="http://schemas.microsoft.com/office/drawing/2014/main" xmlns="" val="1794789915"/>
                    </a:ext>
                  </a:extLst>
                </a:gridCol>
                <a:gridCol w="553046">
                  <a:extLst>
                    <a:ext uri="{9D8B030D-6E8A-4147-A177-3AD203B41FA5}">
                      <a16:colId xmlns:a16="http://schemas.microsoft.com/office/drawing/2014/main" xmlns="" val="486274938"/>
                    </a:ext>
                  </a:extLst>
                </a:gridCol>
                <a:gridCol w="553046">
                  <a:extLst>
                    <a:ext uri="{9D8B030D-6E8A-4147-A177-3AD203B41FA5}">
                      <a16:colId xmlns:a16="http://schemas.microsoft.com/office/drawing/2014/main" xmlns="" val="2050642920"/>
                    </a:ext>
                  </a:extLst>
                </a:gridCol>
                <a:gridCol w="553046">
                  <a:extLst>
                    <a:ext uri="{9D8B030D-6E8A-4147-A177-3AD203B41FA5}">
                      <a16:colId xmlns:a16="http://schemas.microsoft.com/office/drawing/2014/main" xmlns="" val="3791117090"/>
                    </a:ext>
                  </a:extLst>
                </a:gridCol>
                <a:gridCol w="535206">
                  <a:extLst>
                    <a:ext uri="{9D8B030D-6E8A-4147-A177-3AD203B41FA5}">
                      <a16:colId xmlns:a16="http://schemas.microsoft.com/office/drawing/2014/main" xmlns="" val="656650270"/>
                    </a:ext>
                  </a:extLst>
                </a:gridCol>
              </a:tblGrid>
              <a:tr h="260250">
                <a:tc rowSpan="5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Заболевания и пациенты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</a:rPr>
                        <a:t>N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ru-RU" sz="900">
                          <a:effectLst/>
                        </a:rPr>
                        <a:t>строки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Код </a:t>
                      </a:r>
                      <a:r>
                        <a:rPr lang="ru-RU" sz="900" u="none" strike="noStrike">
                          <a:solidFill>
                            <a:srgbClr val="3272C0"/>
                          </a:solidFill>
                          <a:effectLst/>
                          <a:hlinkClick r:id="rId4"/>
                        </a:rPr>
                        <a:t>МКБ-10</a:t>
                      </a:r>
                      <a:endParaRPr lang="ru-RU" sz="900">
                        <a:effectLst/>
                      </a:endParaRP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Зарегистрировано и взято под диспансерное наблюдение в отчетном году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из заболеваний с впервые в жизни установленным диагнозом (гр. 6)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gridSpan="5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Снято с диспансерного наблюдения в отчетном году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Состоит под диспансерным наблюдением на конец отчетного года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81069659"/>
                  </a:ext>
                </a:extLst>
              </a:tr>
              <a:tr h="3022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всего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из них (гр. 4):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11956049"/>
                  </a:ext>
                </a:extLst>
              </a:tr>
              <a:tr h="569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состояло и взято под дисп. наблюдение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с впервые в жизни установленным диагнозом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переведено из других организаций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прибыло из других субъектов России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взято под диспансерное наблюдение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4933821"/>
                  </a:ext>
                </a:extLst>
              </a:tr>
              <a:tr h="3230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всего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из них: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всего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из них: детей в возрасте 0-17 лет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8014444"/>
                  </a:ext>
                </a:extLst>
              </a:tr>
              <a:tr h="5205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всего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детей в возрасте 0-17 лет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детей в возрасте 0-17 лет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переведено в другие организации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выбыло в другие субъекты России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умерло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67598368"/>
                  </a:ext>
                </a:extLst>
              </a:tr>
              <a:tr h="140505"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2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3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4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5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6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7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8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9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10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11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12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13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14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15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16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17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94638470"/>
                  </a:ext>
                </a:extLst>
              </a:tr>
              <a:tr h="379995"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</a:rPr>
                        <a:t>Зарегистрировано заболеваний хроническими вирусными гепатитами, всего (ед.)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1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В18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8388758"/>
                  </a:ext>
                </a:extLst>
              </a:tr>
              <a:tr h="140505"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</a:rPr>
                        <a:t>в том числе: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25003962"/>
                  </a:ext>
                </a:extLst>
              </a:tr>
              <a:tr h="260250"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</a:rPr>
                        <a:t>хронический вирусный гепатит В с дельта-агентом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2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В18.0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72777914"/>
                  </a:ext>
                </a:extLst>
              </a:tr>
              <a:tr h="260250"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</a:rPr>
                        <a:t>хронический вирусный гепатит В без дельта-агента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3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В18.1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51085680"/>
                  </a:ext>
                </a:extLst>
              </a:tr>
              <a:tr h="232063"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</a:rPr>
                        <a:t>хронический вирусный гепатит С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4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В18.2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79964349"/>
                  </a:ext>
                </a:extLst>
              </a:tr>
              <a:tr h="232063"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</a:rPr>
                        <a:t>хронический вирусный гепатит Е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5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В18.8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9536969"/>
                  </a:ext>
                </a:extLst>
              </a:tr>
              <a:tr h="260250"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</a:rPr>
                        <a:t>хронический вирусный гепатит неуточненный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6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В18.9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0084607"/>
                  </a:ext>
                </a:extLst>
              </a:tr>
              <a:tr h="140505"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</a:rPr>
                        <a:t>из </a:t>
                      </a:r>
                      <a:r>
                        <a:rPr lang="ru-RU" sz="900" u="none" strike="noStrike">
                          <a:solidFill>
                            <a:srgbClr val="3272C0"/>
                          </a:solidFill>
                          <a:effectLst/>
                          <a:hlinkClick r:id="rId5"/>
                        </a:rPr>
                        <a:t>стр. 1</a:t>
                      </a:r>
                      <a:r>
                        <a:rPr lang="ru-RU" sz="900">
                          <a:effectLst/>
                        </a:rPr>
                        <a:t>: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9142619"/>
                  </a:ext>
                </a:extLst>
              </a:tr>
              <a:tr h="140505"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</a:rPr>
                        <a:t>число пациентов всего (чел.)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7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-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38573010"/>
                  </a:ext>
                </a:extLst>
              </a:tr>
              <a:tr h="140505"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</a:rPr>
                        <a:t>из них (из </a:t>
                      </a:r>
                      <a:r>
                        <a:rPr lang="ru-RU" sz="900" u="none" strike="noStrike">
                          <a:solidFill>
                            <a:srgbClr val="3272C0"/>
                          </a:solidFill>
                          <a:effectLst/>
                          <a:hlinkClick r:id="rId6"/>
                        </a:rPr>
                        <a:t>стр. 7</a:t>
                      </a:r>
                      <a:r>
                        <a:rPr lang="ru-RU" sz="900">
                          <a:effectLst/>
                        </a:rPr>
                        <a:t>):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79195229"/>
                  </a:ext>
                </a:extLst>
              </a:tr>
              <a:tr h="260250"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</a:rPr>
                        <a:t>число пациентов с двумя и более заболеваниями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effectLst/>
                        </a:rPr>
                        <a:t>8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-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dirty="0">
                          <a:effectLst/>
                        </a:rPr>
                        <a:t> </a:t>
                      </a:r>
                    </a:p>
                  </a:txBody>
                  <a:tcPr marL="23778" marR="23778" marT="11889" marB="1188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9438096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00CD3CB-42B7-E260-DD84-FFCC53076AEF}"/>
              </a:ext>
            </a:extLst>
          </p:cNvPr>
          <p:cNvSpPr txBox="1"/>
          <p:nvPr/>
        </p:nvSpPr>
        <p:spPr>
          <a:xfrm>
            <a:off x="176168" y="5524061"/>
            <a:ext cx="1169424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6. В таблицу 2000 включают все заболевания хроническими вирусными гепатитами, как зарегистрированные ранее, так и впервые в жизни выявленные. Число состоящих под диспансерным наблюдением, показанное в </a:t>
            </a:r>
            <a:r>
              <a:rPr lang="ru-RU" sz="1400" b="0" i="0" u="none" strike="noStrike" dirty="0">
                <a:solidFill>
                  <a:srgbClr val="3272C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7"/>
              </a:rPr>
              <a:t>графе 5</a:t>
            </a:r>
            <a:r>
              <a:rPr lang="ru-RU" sz="1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должно соответствовать числу состоящих под диспансерным наблюдением на конец предыдущего отчетного года. В </a:t>
            </a:r>
            <a:r>
              <a:rPr lang="ru-RU" sz="1400" b="0" i="0" u="none" strike="noStrike" dirty="0">
                <a:solidFill>
                  <a:srgbClr val="3272C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6"/>
              </a:rPr>
              <a:t>строках 7</a:t>
            </a:r>
            <a:r>
              <a:rPr lang="ru-RU" sz="1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и </a:t>
            </a:r>
            <a:r>
              <a:rPr lang="ru-RU" sz="1400" b="0" i="0" u="none" strike="noStrike" dirty="0">
                <a:solidFill>
                  <a:srgbClr val="3272C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8"/>
              </a:rPr>
              <a:t>8</a:t>
            </a:r>
            <a:r>
              <a:rPr lang="ru-RU" sz="1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показывают число пациентов, которое может быть равно или меньше числа заболеваний, показанных в строке 1.</a:t>
            </a:r>
            <a:endParaRPr lang="ru-RU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570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422991"/>
            <a:ext cx="12192000" cy="38946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472000" y="871330"/>
            <a:ext cx="9720000" cy="0"/>
          </a:xfrm>
          <a:prstGeom prst="line">
            <a:avLst/>
          </a:prstGeom>
          <a:ln w="889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871330"/>
            <a:ext cx="2488329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Объект 4">
            <a:extLst>
              <a:ext uri="{FF2B5EF4-FFF2-40B4-BE49-F238E27FC236}">
                <a16:creationId xmlns:a16="http://schemas.microsoft.com/office/drawing/2014/main" xmlns="" id="{DDED4AF2-7F0B-4362-A3DC-C3CB818A5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1909" y="6269392"/>
            <a:ext cx="2668182" cy="34833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761909" y="6617725"/>
            <a:ext cx="266818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ФГБУ «НМИЦ ФПИ» Минздрава России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39C8684B-F877-48B2-B7E9-C74F57F30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702"/>
            <a:ext cx="10515600" cy="62547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spc="-1" dirty="0">
                <a:solidFill>
                  <a:srgbClr val="000000"/>
                </a:solidFill>
                <a:latin typeface="Segoe UI Semilight" panose="020B0402040204020203" pitchFamily="34" charset="0"/>
                <a:ea typeface="Times New Roman"/>
                <a:cs typeface="Segoe UI Semilight" panose="020B0402040204020203" pitchFamily="34" charset="0"/>
              </a:rPr>
              <a:t>3. Обследование на хронические вирусные гепатиты</a:t>
            </a:r>
            <a:r>
              <a:rPr lang="en-US" sz="2400" spc="-1" dirty="0">
                <a:solidFill>
                  <a:srgbClr val="000000"/>
                </a:solidFill>
                <a:latin typeface="Segoe UI Semilight" panose="020B0402040204020203" pitchFamily="34" charset="0"/>
                <a:ea typeface="Times New Roman"/>
                <a:cs typeface="Segoe UI Semilight" panose="020B0402040204020203" pitchFamily="34" charset="0"/>
              </a:rPr>
              <a:t> </a:t>
            </a:r>
            <a:r>
              <a:rPr lang="ru-RU" sz="2400" spc="-1" dirty="0">
                <a:solidFill>
                  <a:srgbClr val="000000"/>
                </a:solidFill>
                <a:latin typeface="Segoe UI Semilight" panose="020B0402040204020203" pitchFamily="34" charset="0"/>
                <a:ea typeface="Times New Roman"/>
                <a:cs typeface="Segoe UI Semilight" panose="020B0402040204020203" pitchFamily="34" charset="0"/>
              </a:rPr>
              <a:t>(3000)</a:t>
            </a:r>
            <a:endParaRPr lang="en-US" sz="2400" spc="-1" dirty="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14B5FA1C-A481-4648-B918-308FE38606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352116"/>
              </p:ext>
            </p:extLst>
          </p:nvPr>
        </p:nvGraphicFramePr>
        <p:xfrm>
          <a:off x="260058" y="1066067"/>
          <a:ext cx="11677476" cy="4527152"/>
        </p:xfrm>
        <a:graphic>
          <a:graphicData uri="http://schemas.openxmlformats.org/drawingml/2006/table">
            <a:tbl>
              <a:tblPr/>
              <a:tblGrid>
                <a:gridCol w="1984481">
                  <a:extLst>
                    <a:ext uri="{9D8B030D-6E8A-4147-A177-3AD203B41FA5}">
                      <a16:colId xmlns:a16="http://schemas.microsoft.com/office/drawing/2014/main" xmlns="" val="3569240403"/>
                    </a:ext>
                  </a:extLst>
                </a:gridCol>
                <a:gridCol w="585020">
                  <a:extLst>
                    <a:ext uri="{9D8B030D-6E8A-4147-A177-3AD203B41FA5}">
                      <a16:colId xmlns:a16="http://schemas.microsoft.com/office/drawing/2014/main" xmlns="" val="691666248"/>
                    </a:ext>
                  </a:extLst>
                </a:gridCol>
                <a:gridCol w="596493">
                  <a:extLst>
                    <a:ext uri="{9D8B030D-6E8A-4147-A177-3AD203B41FA5}">
                      <a16:colId xmlns:a16="http://schemas.microsoft.com/office/drawing/2014/main" xmlns="" val="2947078615"/>
                    </a:ext>
                  </a:extLst>
                </a:gridCol>
                <a:gridCol w="585020">
                  <a:extLst>
                    <a:ext uri="{9D8B030D-6E8A-4147-A177-3AD203B41FA5}">
                      <a16:colId xmlns:a16="http://schemas.microsoft.com/office/drawing/2014/main" xmlns="" val="3982351884"/>
                    </a:ext>
                  </a:extLst>
                </a:gridCol>
                <a:gridCol w="848854">
                  <a:extLst>
                    <a:ext uri="{9D8B030D-6E8A-4147-A177-3AD203B41FA5}">
                      <a16:colId xmlns:a16="http://schemas.microsoft.com/office/drawing/2014/main" xmlns="" val="3524102660"/>
                    </a:ext>
                  </a:extLst>
                </a:gridCol>
                <a:gridCol w="596493">
                  <a:extLst>
                    <a:ext uri="{9D8B030D-6E8A-4147-A177-3AD203B41FA5}">
                      <a16:colId xmlns:a16="http://schemas.microsoft.com/office/drawing/2014/main" xmlns="" val="3624315714"/>
                    </a:ext>
                  </a:extLst>
                </a:gridCol>
                <a:gridCol w="619435">
                  <a:extLst>
                    <a:ext uri="{9D8B030D-6E8A-4147-A177-3AD203B41FA5}">
                      <a16:colId xmlns:a16="http://schemas.microsoft.com/office/drawing/2014/main" xmlns="" val="3296445178"/>
                    </a:ext>
                  </a:extLst>
                </a:gridCol>
                <a:gridCol w="619435">
                  <a:extLst>
                    <a:ext uri="{9D8B030D-6E8A-4147-A177-3AD203B41FA5}">
                      <a16:colId xmlns:a16="http://schemas.microsoft.com/office/drawing/2014/main" xmlns="" val="2792909262"/>
                    </a:ext>
                  </a:extLst>
                </a:gridCol>
                <a:gridCol w="504724">
                  <a:extLst>
                    <a:ext uri="{9D8B030D-6E8A-4147-A177-3AD203B41FA5}">
                      <a16:colId xmlns:a16="http://schemas.microsoft.com/office/drawing/2014/main" xmlns="" val="2216939499"/>
                    </a:ext>
                  </a:extLst>
                </a:gridCol>
                <a:gridCol w="848854">
                  <a:extLst>
                    <a:ext uri="{9D8B030D-6E8A-4147-A177-3AD203B41FA5}">
                      <a16:colId xmlns:a16="http://schemas.microsoft.com/office/drawing/2014/main" xmlns="" val="3821459775"/>
                    </a:ext>
                  </a:extLst>
                </a:gridCol>
                <a:gridCol w="619435">
                  <a:extLst>
                    <a:ext uri="{9D8B030D-6E8A-4147-A177-3AD203B41FA5}">
                      <a16:colId xmlns:a16="http://schemas.microsoft.com/office/drawing/2014/main" xmlns="" val="3701703976"/>
                    </a:ext>
                  </a:extLst>
                </a:gridCol>
                <a:gridCol w="596493">
                  <a:extLst>
                    <a:ext uri="{9D8B030D-6E8A-4147-A177-3AD203B41FA5}">
                      <a16:colId xmlns:a16="http://schemas.microsoft.com/office/drawing/2014/main" xmlns="" val="3881336853"/>
                    </a:ext>
                  </a:extLst>
                </a:gridCol>
                <a:gridCol w="917679">
                  <a:extLst>
                    <a:ext uri="{9D8B030D-6E8A-4147-A177-3AD203B41FA5}">
                      <a16:colId xmlns:a16="http://schemas.microsoft.com/office/drawing/2014/main" xmlns="" val="1093372244"/>
                    </a:ext>
                  </a:extLst>
                </a:gridCol>
                <a:gridCol w="917679">
                  <a:extLst>
                    <a:ext uri="{9D8B030D-6E8A-4147-A177-3AD203B41FA5}">
                      <a16:colId xmlns:a16="http://schemas.microsoft.com/office/drawing/2014/main" xmlns="" val="4055990690"/>
                    </a:ext>
                  </a:extLst>
                </a:gridCol>
                <a:gridCol w="837381">
                  <a:extLst>
                    <a:ext uri="{9D8B030D-6E8A-4147-A177-3AD203B41FA5}">
                      <a16:colId xmlns:a16="http://schemas.microsoft.com/office/drawing/2014/main" xmlns="" val="1616590110"/>
                    </a:ext>
                  </a:extLst>
                </a:gridCol>
              </a:tblGrid>
              <a:tr h="184545">
                <a:tc rowSpan="3"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Заболевания и пациенты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N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ru-RU" sz="1100">
                          <a:effectLst/>
                        </a:rPr>
                        <a:t>строки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Код </a:t>
                      </a:r>
                      <a:r>
                        <a:rPr lang="ru-RU" sz="1100" u="none" strike="noStrike">
                          <a:solidFill>
                            <a:srgbClr val="3272C0"/>
                          </a:solidFill>
                          <a:effectLst/>
                          <a:hlinkClick r:id="rId4"/>
                        </a:rPr>
                        <a:t>МКБ-10</a:t>
                      </a:r>
                      <a:endParaRPr lang="ru-RU" sz="1100">
                        <a:effectLst/>
                      </a:endParaRP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Обследовано на наличие фиброза печени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Лабораторное подтверждение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3256131"/>
                  </a:ext>
                </a:extLst>
              </a:tr>
              <a:tr h="1845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всего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в том числе (из гр. 4) по стадиям: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HBsAg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ДНК ВГВ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РНК ВГД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РНК ВГС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anti-HDV IgG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anti-HDV IgM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65455597"/>
                  </a:ext>
                </a:extLst>
              </a:tr>
              <a:tr h="1581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F0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F1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F2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F3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F4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80967181"/>
                  </a:ext>
                </a:extLst>
              </a:tr>
              <a:tr h="156130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1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2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3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4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5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6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7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8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9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10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11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12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13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14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15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03013163"/>
                  </a:ext>
                </a:extLst>
              </a:tr>
              <a:tr h="659087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effectLst/>
                        </a:rPr>
                        <a:t>Обследовано и подтверждено заболеваний хроническими вирусными гепатитами, всего (ед.)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1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В18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78981681"/>
                  </a:ext>
                </a:extLst>
              </a:tr>
              <a:tr h="15613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effectLst/>
                        </a:rPr>
                        <a:t>в том числе: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05254519"/>
                  </a:ext>
                </a:extLst>
              </a:tr>
              <a:tr h="421816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effectLst/>
                        </a:rPr>
                        <a:t>хронический вирусный гепатит В с дельта-агентом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2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В18.0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33228683"/>
                  </a:ext>
                </a:extLst>
              </a:tr>
              <a:tr h="342726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effectLst/>
                        </a:rPr>
                        <a:t>хронический вирусный гепатит В без дельта-агента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3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В18.1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12661130"/>
                  </a:ext>
                </a:extLst>
              </a:tr>
              <a:tr h="288692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effectLst/>
                        </a:rPr>
                        <a:t>хронический вирусный гепатит С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4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В18.2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27399322"/>
                  </a:ext>
                </a:extLst>
              </a:tr>
              <a:tr h="288692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effectLst/>
                        </a:rPr>
                        <a:t>хронический вирусный гепатит Е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5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В18.8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03464192"/>
                  </a:ext>
                </a:extLst>
              </a:tr>
              <a:tr h="342726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effectLst/>
                        </a:rPr>
                        <a:t>хронический вирусный гепатит неуточненный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6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В18.9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9952495"/>
                  </a:ext>
                </a:extLst>
              </a:tr>
              <a:tr h="15613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effectLst/>
                        </a:rPr>
                        <a:t>из </a:t>
                      </a:r>
                      <a:r>
                        <a:rPr lang="ru-RU" sz="1100" u="none" strike="noStrike">
                          <a:solidFill>
                            <a:srgbClr val="3272C0"/>
                          </a:solidFill>
                          <a:effectLst/>
                          <a:hlinkClick r:id="rId5"/>
                        </a:rPr>
                        <a:t>стр. 1</a:t>
                      </a:r>
                      <a:r>
                        <a:rPr lang="ru-RU" sz="1100">
                          <a:effectLst/>
                        </a:rPr>
                        <a:t>: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37358503"/>
                  </a:ext>
                </a:extLst>
              </a:tr>
              <a:tr h="184545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effectLst/>
                        </a:rPr>
                        <a:t>у пациентов всего (чел.)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7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-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08437209"/>
                  </a:ext>
                </a:extLst>
              </a:tr>
              <a:tr h="184545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effectLst/>
                        </a:rPr>
                        <a:t>из них (из </a:t>
                      </a:r>
                      <a:r>
                        <a:rPr lang="ru-RU" sz="1100" u="none" strike="noStrike">
                          <a:solidFill>
                            <a:srgbClr val="3272C0"/>
                          </a:solidFill>
                          <a:effectLst/>
                          <a:hlinkClick r:id="rId6"/>
                        </a:rPr>
                        <a:t>стр. 7</a:t>
                      </a:r>
                      <a:r>
                        <a:rPr lang="ru-RU" sz="1100">
                          <a:effectLst/>
                        </a:rPr>
                        <a:t>):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7621939"/>
                  </a:ext>
                </a:extLst>
              </a:tr>
              <a:tr h="342726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effectLst/>
                        </a:rPr>
                        <a:t>у пациентов с двумя и более заболеваниями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8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effectLst/>
                        </a:rPr>
                        <a:t>-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</a:txBody>
                  <a:tcPr marL="29804" marR="29804" marT="14902" marB="1490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3812615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6B125D4-6FD4-A923-3AF4-DE9A1F9E666F}"/>
              </a:ext>
            </a:extLst>
          </p:cNvPr>
          <p:cNvSpPr txBox="1"/>
          <p:nvPr/>
        </p:nvSpPr>
        <p:spPr>
          <a:xfrm>
            <a:off x="153798" y="5612994"/>
            <a:ext cx="117837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7. В таблице 3000 показывают результаты обследований пациентов с хроническими вирусными гепатитами: в </a:t>
            </a:r>
            <a:r>
              <a:rPr lang="ru-RU" sz="1400" b="0" i="0" u="none" strike="noStrike" dirty="0">
                <a:solidFill>
                  <a:srgbClr val="3272C0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  <a:hlinkClick r:id="rId7"/>
              </a:rPr>
              <a:t>графах 4-9</a:t>
            </a:r>
            <a:r>
              <a:rPr lang="ru-RU" sz="1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 на наличие фиброза печени по стадиям и в графах 10-15 - результаты лабораторных исследований.</a:t>
            </a:r>
            <a:endParaRPr lang="ru-RU" sz="1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870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422991"/>
            <a:ext cx="12192000" cy="38946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472000" y="871330"/>
            <a:ext cx="9720000" cy="0"/>
          </a:xfrm>
          <a:prstGeom prst="line">
            <a:avLst/>
          </a:prstGeom>
          <a:ln w="889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0" y="871330"/>
            <a:ext cx="2488329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Объект 4">
            <a:extLst>
              <a:ext uri="{FF2B5EF4-FFF2-40B4-BE49-F238E27FC236}">
                <a16:creationId xmlns:a16="http://schemas.microsoft.com/office/drawing/2014/main" xmlns="" id="{DDED4AF2-7F0B-4362-A3DC-C3CB818A5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1909" y="6269392"/>
            <a:ext cx="2668182" cy="34833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761909" y="6617725"/>
            <a:ext cx="266818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ФГБУ «НМИЦ ФПИ» Минздрава России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39C8684B-F877-48B2-B7E9-C74F57F30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702"/>
            <a:ext cx="10515600" cy="62547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spc="-1" dirty="0">
                <a:solidFill>
                  <a:srgbClr val="000000"/>
                </a:solidFill>
                <a:latin typeface="Segoe UI Semilight" panose="020B0402040204020203" pitchFamily="34" charset="0"/>
                <a:ea typeface="Times New Roman"/>
                <a:cs typeface="Segoe UI Semilight" panose="020B0402040204020203" pitchFamily="34" charset="0"/>
              </a:rPr>
              <a:t>3. Обследование на хронические вирусные гепатиты</a:t>
            </a:r>
            <a:r>
              <a:rPr lang="en-US" sz="2400" spc="-1" dirty="0">
                <a:solidFill>
                  <a:srgbClr val="000000"/>
                </a:solidFill>
                <a:latin typeface="Segoe UI Semilight" panose="020B0402040204020203" pitchFamily="34" charset="0"/>
                <a:ea typeface="Times New Roman"/>
                <a:cs typeface="Segoe UI Semilight" panose="020B0402040204020203" pitchFamily="34" charset="0"/>
              </a:rPr>
              <a:t> </a:t>
            </a:r>
            <a:r>
              <a:rPr lang="ru-RU" sz="2400" b="0" i="0" dirty="0">
                <a:solidFill>
                  <a:srgbClr val="22272F"/>
                </a:solidFill>
                <a:effectLst/>
                <a:latin typeface="PT Serif" panose="020A0603040505020204" pitchFamily="18" charset="-52"/>
              </a:rPr>
              <a:t>(3100) </a:t>
            </a:r>
            <a:endParaRPr lang="en-US" sz="2400" spc="-1" dirty="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49EB966-1998-685B-E1C5-FD94E88ED889}"/>
              </a:ext>
            </a:extLst>
          </p:cNvPr>
          <p:cNvSpPr txBox="1"/>
          <p:nvPr/>
        </p:nvSpPr>
        <p:spPr>
          <a:xfrm>
            <a:off x="264362" y="1395173"/>
            <a:ext cx="1141160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(3100) Генотипирование хронического вирусного гепатита С, человек</a:t>
            </a:r>
          </a:p>
          <a:p>
            <a:pPr algn="just"/>
            <a:r>
              <a:rPr lang="ru-RU" sz="2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Всего генотипов 1 ______, в том числе: генотип 1 2 ______, генотип 2 3 ______, генотип 3 4 ______, генотип 4 5 ______, генотип 5 6 ______, генотип 6 7 ______.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10DC411-F6AA-1C95-B3FD-6157F68CE178}"/>
              </a:ext>
            </a:extLst>
          </p:cNvPr>
          <p:cNvSpPr txBox="1"/>
          <p:nvPr/>
        </p:nvSpPr>
        <p:spPr>
          <a:xfrm>
            <a:off x="264361" y="3132797"/>
            <a:ext cx="1141160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(3100) Генотипирование хронического вирусного гепатита С, человек</a:t>
            </a:r>
          </a:p>
          <a:p>
            <a:pPr marL="457200" indent="-457200" algn="just">
              <a:buAutoNum type="arabicPeriod"/>
            </a:pPr>
            <a:r>
              <a:rPr lang="ru-RU" sz="2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Всего генотипов ______, в том числе: 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solidFill>
                  <a:srgbClr val="22272F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г</a:t>
            </a:r>
            <a:r>
              <a:rPr lang="ru-RU" sz="2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енотип 1 ______, </a:t>
            </a:r>
          </a:p>
          <a:p>
            <a:pPr marL="457200" indent="-457200" algn="just">
              <a:buAutoNum type="arabicPeriod"/>
            </a:pPr>
            <a:r>
              <a:rPr lang="ru-RU" sz="2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генотип 2 ______, </a:t>
            </a:r>
          </a:p>
          <a:p>
            <a:pPr marL="457200" indent="-457200" algn="just">
              <a:buAutoNum type="arabicPeriod"/>
            </a:pPr>
            <a:r>
              <a:rPr lang="ru-RU" sz="2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генотип 3 ______, </a:t>
            </a:r>
          </a:p>
          <a:p>
            <a:pPr marL="457200" indent="-457200" algn="just">
              <a:buAutoNum type="arabicPeriod"/>
            </a:pPr>
            <a:r>
              <a:rPr lang="ru-RU" sz="2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генотип 4 ______, </a:t>
            </a:r>
          </a:p>
          <a:p>
            <a:pPr marL="457200" indent="-457200" algn="just">
              <a:buAutoNum type="arabicPeriod"/>
            </a:pPr>
            <a:r>
              <a:rPr lang="ru-RU" sz="2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генотип 5 ______, </a:t>
            </a:r>
          </a:p>
          <a:p>
            <a:pPr marL="457200" indent="-457200" algn="just">
              <a:buAutoNum type="arabicPeriod"/>
            </a:pPr>
            <a:r>
              <a:rPr lang="ru-RU" sz="2400" b="0" i="0" dirty="0">
                <a:solidFill>
                  <a:srgbClr val="22272F"/>
                </a:solidFill>
                <a:effectLst/>
                <a:latin typeface="Segoe UI Semilight" panose="020B0402040204020203" pitchFamily="34" charset="0"/>
                <a:cs typeface="Segoe UI Semilight" panose="020B0402040204020203" pitchFamily="34" charset="0"/>
              </a:rPr>
              <a:t>генотип 6 ______.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1D674D7B-370C-F70F-62C1-828017AE02F9}"/>
              </a:ext>
            </a:extLst>
          </p:cNvPr>
          <p:cNvSpPr/>
          <p:nvPr/>
        </p:nvSpPr>
        <p:spPr>
          <a:xfrm>
            <a:off x="403921" y="1029005"/>
            <a:ext cx="1388269" cy="291665"/>
          </a:xfrm>
          <a:prstGeom prst="round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 приказе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9DDE52C1-8971-AFD8-C1E0-EF84765110C1}"/>
              </a:ext>
            </a:extLst>
          </p:cNvPr>
          <p:cNvSpPr/>
          <p:nvPr/>
        </p:nvSpPr>
        <p:spPr>
          <a:xfrm>
            <a:off x="403921" y="2692875"/>
            <a:ext cx="1680485" cy="291665"/>
          </a:xfrm>
          <a:prstGeom prst="round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Расшифровка</a:t>
            </a:r>
          </a:p>
        </p:txBody>
      </p:sp>
    </p:spTree>
    <p:extLst>
      <p:ext uri="{BB962C8B-B14F-4D97-AF65-F5344CB8AC3E}">
        <p14:creationId xmlns:p14="http://schemas.microsoft.com/office/powerpoint/2010/main" val="15664363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2792</TotalTime>
  <Words>1290</Words>
  <Application>Microsoft Office PowerPoint</Application>
  <PresentationFormat>Широкоэкранный</PresentationFormat>
  <Paragraphs>930</Paragraphs>
  <Slides>11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Helios</vt:lpstr>
      <vt:lpstr>PT Serif</vt:lpstr>
      <vt:lpstr>Segoe UI Semilight</vt:lpstr>
      <vt:lpstr>Times New Roman</vt:lpstr>
      <vt:lpstr>Тема Office</vt:lpstr>
      <vt:lpstr>Презентация PowerPoint</vt:lpstr>
      <vt:lpstr>Презентация PowerPoint</vt:lpstr>
      <vt:lpstr>Распоряжение Правительства Российской Федерации от 02.11.2022 № 3306-р</vt:lpstr>
      <vt:lpstr>Приказ Росстата от 25.07.2023 N 354</vt:lpstr>
      <vt:lpstr>Указания по заполнению формы федерального статистического наблюдения</vt:lpstr>
      <vt:lpstr>1. Число заболеваний с впервые в жизни установленным диагнозом хронического вирусного гепатита (1000)</vt:lpstr>
      <vt:lpstr>2. Заболеваемость хроническими вирусными гепатитами и диспансерное наблюдение (2000)</vt:lpstr>
      <vt:lpstr>3. Обследование на хронические вирусные гепатиты (3000)</vt:lpstr>
      <vt:lpstr>3. Обследование на хронические вирусные гепатиты (3100) </vt:lpstr>
      <vt:lpstr>4. Противовирусное лечение пациентов с хроническими вирусными гепатитами, человек (4000)</vt:lpstr>
      <vt:lpstr>Вакцинация против вирусных гепатитов (4100)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Kaminskiy Grigory</dc:creator>
  <cp:lastModifiedBy>Ерачина Светлана Анатольевна</cp:lastModifiedBy>
  <cp:revision>135</cp:revision>
  <dcterms:created xsi:type="dcterms:W3CDTF">2020-01-21T11:54:27Z</dcterms:created>
  <dcterms:modified xsi:type="dcterms:W3CDTF">2023-11-01T06:57:23Z</dcterms:modified>
</cp:coreProperties>
</file>