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0">
  <p:sldMasterIdLst>
    <p:sldMasterId id="2147483708" r:id="rId1"/>
  </p:sldMasterIdLst>
  <p:notesMasterIdLst>
    <p:notesMasterId r:id="rId5"/>
  </p:notesMasterIdLst>
  <p:sldIdLst>
    <p:sldId id="603" r:id="rId2"/>
    <p:sldId id="604" r:id="rId3"/>
    <p:sldId id="635" r:id="rId4"/>
  </p:sldIdLst>
  <p:sldSz cx="9144000" cy="6858000" type="screen4x3"/>
  <p:notesSz cx="6810375" cy="9942513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D3FF"/>
    <a:srgbClr val="87893B"/>
    <a:srgbClr val="008000"/>
    <a:srgbClr val="0066FF"/>
    <a:srgbClr val="006600"/>
    <a:srgbClr val="CC0000"/>
    <a:srgbClr val="0066CC"/>
    <a:srgbClr val="6699FF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46" autoAdjust="0"/>
    <p:restoredTop sz="94660"/>
  </p:normalViewPr>
  <p:slideViewPr>
    <p:cSldViewPr>
      <p:cViewPr varScale="1">
        <p:scale>
          <a:sx n="85" d="100"/>
          <a:sy n="85" d="100"/>
        </p:scale>
        <p:origin x="149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639" cy="497047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147" y="0"/>
            <a:ext cx="2951639" cy="497047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C7B923E-1ECE-4B45-8F20-A1F3DD232AFE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7" tIns="45738" rIns="91477" bIns="4573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5" y="4722733"/>
            <a:ext cx="5447346" cy="4473417"/>
          </a:xfrm>
          <a:prstGeom prst="rect">
            <a:avLst/>
          </a:prstGeom>
        </p:spPr>
        <p:txBody>
          <a:bodyPr vert="horz" lIns="91477" tIns="45738" rIns="91477" bIns="4573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879"/>
            <a:ext cx="2951639" cy="497046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147" y="9443879"/>
            <a:ext cx="2951639" cy="497046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7B7AAE2-DA4D-4466-8803-B93ABD149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4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1EB39-7FFD-4F2F-82E2-75654EF4B179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6F6AC-DC0B-48CF-90BA-35F14087B7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B1F4F-3469-4E1F-AF0B-2221F98BB0CC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68535-E6A8-4E75-BF11-0C67F354C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9BFD7-2F54-4BD4-951E-6D6BE604255B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E81B-D667-4708-98E0-3256EFE0B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B170-AB42-43A2-8474-5C1D161E4BB3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7AFD8-FD70-4650-9F03-3DFE362F19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FD9B7-5B59-4A7A-8E0B-D4353BCF77CC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2C0AA-9FD0-44F2-A261-45052046AD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B159F-8511-43CA-9A05-D5D71B6DEB29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CE99A-E8BD-4CA6-AB52-0F433C6A76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2509C-4723-4085-BFBE-C81F8F04DBE3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BA65C-8C7B-456B-8581-D8F2E8046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A4F76-CCB3-49EB-B395-6FA7B6AE3EB0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903BC-78C4-4E9A-B3DA-2499CE8FA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E1ACC-49C6-440D-9D82-C86B5BB99750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52A94-7AAF-4030-BE8E-204AD512F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30F7C-408F-48EF-988D-5302AB96EF96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67FE7-E152-4075-91D4-C3BA0A7B63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EE6F6-B1B0-4599-B194-BEC193B8D082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E42B0-EB04-4ADA-9C64-120D6685A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084304-703E-4BDC-9061-D3A74DA93508}" type="datetimeFigureOut">
              <a:rPr lang="ru-RU"/>
              <a:pPr>
                <a:defRPr/>
              </a:pPr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07E25D-23CF-4D59-8DF5-8536C839B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412776"/>
            <a:ext cx="9144000" cy="4536504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t"/>
          <a:lstStyle/>
          <a:p>
            <a:pPr defTabSz="957263"/>
            <a:endParaRPr lang="ru-RU" sz="2800" b="1" u="sng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ФОРМА ФЕДЕРАЛЬНОГО  СТАТИСТИЧЕСКОГО НАБЛЮДЕНИЯ № </a:t>
            </a:r>
            <a:r>
              <a:rPr lang="ru-RU" sz="2400" b="1" dirty="0" smtClean="0">
                <a:solidFill>
                  <a:srgbClr val="FFFFFF"/>
                </a:solidFill>
              </a:rPr>
              <a:t>12</a:t>
            </a:r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«СВЕДЕНИЯ </a:t>
            </a:r>
            <a:r>
              <a:rPr lang="en-US" sz="2400" b="1" dirty="0">
                <a:solidFill>
                  <a:schemeClr val="bg1"/>
                </a:solidFill>
              </a:rPr>
              <a:t>О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ЧИСЛЕ ЗАБОЛЕВАНИЙ, ЗАРЕГИСТРИРОВАННЫХ У ПАЦИЕНТОВ, </a:t>
            </a:r>
          </a:p>
          <a:p>
            <a:pPr defTabSz="957263"/>
            <a:r>
              <a:rPr lang="ru-RU" sz="2400" b="1" dirty="0" smtClean="0">
                <a:solidFill>
                  <a:schemeClr val="bg1"/>
                </a:solidFill>
              </a:rPr>
              <a:t>ПРОЖИВАЮЩИХ В РАЙОНЕ ОБСЛУЖИВАНИЯ</a:t>
            </a:r>
            <a:endParaRPr lang="ru-RU" sz="2400" b="1" dirty="0">
              <a:solidFill>
                <a:schemeClr val="bg1"/>
              </a:solidFill>
            </a:endParaRPr>
          </a:p>
          <a:p>
            <a:pPr defTabSz="957263"/>
            <a:r>
              <a:rPr lang="ru-RU" sz="2400" b="1" dirty="0">
                <a:solidFill>
                  <a:schemeClr val="bg1"/>
                </a:solidFill>
              </a:rPr>
              <a:t>МЕДИЦИНСКОЙ ОРГАНИЗАЦИИ</a:t>
            </a:r>
            <a:r>
              <a:rPr lang="ru-RU" sz="2400" b="1" dirty="0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 dirty="0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124744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СТАТИСТИЧЕСКОГО  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НАБЛЮДЕНИЯ</a:t>
            </a:r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755576" y="4797152"/>
            <a:ext cx="792088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Изменения вносятся в соответствии с пунктом 3 протокола заседания Совета при Правительстве Российской Федерации по вопросам попечительства в социальной сфере  от 7 июня 2023 года № 3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  <a:endParaRPr lang="ru-RU" sz="1700" dirty="0" smtClean="0">
              <a:solidFill>
                <a:srgbClr val="7F7F7F"/>
              </a:solidFill>
              <a:latin typeface="Helios"/>
            </a:endParaRP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99592" y="4293096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ФОРМУ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ФЕДЕРАЛЬНОГО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12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827585" y="1340768"/>
          <a:ext cx="8064894" cy="496114"/>
        </p:xfrm>
        <a:graphic>
          <a:graphicData uri="http://schemas.openxmlformats.org/drawingml/2006/table">
            <a:tbl>
              <a:tblPr/>
              <a:tblGrid>
                <a:gridCol w="5401958"/>
                <a:gridCol w="1369510"/>
                <a:gridCol w="1293426"/>
              </a:tblGrid>
              <a:tr h="248057"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ожирение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5.10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E66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057"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них, крайняя степень ожирения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5.10.1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E66.2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576" y="1988840"/>
            <a:ext cx="8064896" cy="338554"/>
          </a:xfrm>
          <a:prstGeom prst="rect">
            <a:avLst/>
          </a:prstGeom>
          <a:solidFill>
            <a:srgbClr val="A7D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Добавлены новые таблицы: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7584" y="836712"/>
            <a:ext cx="8064896" cy="338554"/>
          </a:xfrm>
          <a:prstGeom prst="rect">
            <a:avLst/>
          </a:prstGeom>
          <a:solidFill>
            <a:srgbClr val="A7D3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таблицы 1000, 2000, 3000 и 4000 добавлены новые строки: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827584" y="2400562"/>
            <a:ext cx="784887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(1005)                                                                                               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 по ОКЕИ: человек – 792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зарегистрированных заболеваний ожирением (из гр. 4 стр. 5.10) у мальчиков всего 1 _______,  из них в возрасте 0-4 года 2 ______, 5-9 лет 3 ______ , крайняя степень ожирения (из гр. 4 стр.5.10.1)  у мальчиков всего 4 ______, из них в возрасте 0-4 года 5 ____,  5-9 лет 6 ______ , число с впервые в жизни установленным диагнозом ожирение (из гр. 10 стр. 5.10) у мальчиков 7 _______,  крайняя степень ожирения (из гр. 10 стр. 5.10.1) у мальчиков 8 ________.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755576" y="3861048"/>
            <a:ext cx="799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(2005)                                                                                                          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 по ОКЕИ: человек - 792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числа с впервые в жизни  установленным диагнозом ожирение (из гр. 10 стр. 5.10)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юношей  1 _____, крайняя степень ожирения (из гр. 10 стр. 5.10.1) у юношей 2 ____.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683568" y="4832866"/>
            <a:ext cx="813690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(3006 и 4005)                                                                                           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 по ОКЕИ: человек - 792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зарегистрированных заболеваний ожирением (из гр. 4 стр. 5.10) у мужчин  1 ________, из них с впервые в жизни установленным диагнозом (из гр. 1) 2 _______, 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крайняя степень ожирения (из гр. 4 стр. 5.10.1) у мужчин 3 __________, из них с впервые в жизни установленным диагнозом (из гр. 3) 4 _________.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 smtClean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755576" y="4365104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ФОРМУ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ФЕДЕРАЛЬНОГО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12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2924944"/>
            <a:ext cx="8064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										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83568" y="1412776"/>
            <a:ext cx="8136904" cy="1600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46825" algn="ctr"/>
                <a:tab pos="7427913" algn="r"/>
                <a:tab pos="9137650" algn="l"/>
                <a:tab pos="99488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числа новорожденных поступивших под наблюдение (табл. 1700) обследовано на: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фенилкетонурию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1 _________ , врожденный гипотиреоз 2__________ , адреногенитальный  синдром  3  _________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галактоземию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4  ___________  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муковисцидоз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5 ___________ ,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наследственные и /или врожденные заболевания  в рамках  расширенного 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неонатального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скрининга 6__________, из них на наследственные болезни обмена методом тандемной масс- спектрометрии 7 _______ , спинальную мышечную дистрофию 8 _______ , первичные иммунодефициты 9 __________ 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46825" algn="ctr"/>
                <a:tab pos="7427913" algn="r"/>
                <a:tab pos="9137650" algn="l"/>
                <a:tab pos="9948863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908720"/>
            <a:ext cx="8136904" cy="338554"/>
          </a:xfrm>
          <a:prstGeom prst="rect">
            <a:avLst/>
          </a:prstGeom>
          <a:solidFill>
            <a:srgbClr val="A7D3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таблицу 1900: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755576" y="3789040"/>
          <a:ext cx="8064896" cy="2354952"/>
        </p:xfrm>
        <a:graphic>
          <a:graphicData uri="http://schemas.openxmlformats.org/drawingml/2006/table">
            <a:tbl>
              <a:tblPr/>
              <a:tblGrid>
                <a:gridCol w="8064896"/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(4001)                                                                                                     Код по ОКЕИ -  человек - 792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Число физических лиц  зарегистрированных пациентов – всего 1 ______________ ,из них с диагнозом, установленным впервые в жизни,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2 ___________ ,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109" marR="4510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состоит под диспансерным наблюдением на конец отчетного года (из гр. 15, стр. 1.0)  3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_________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из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общего числа зарегистрированных пациентов (из гр. 1) подлежало диспансерному наблюдению в соответствии с Порядком проведения диспансерного наблюдения за взрослыми, утвержденным приказом Минздрава России от 15 марта 2022 г. № 168н  4 ________, из них  с впервые в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жизни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установленным диагнозом (из гр. 4) 5 _______, из них находилось  под диспансерным наблюдением в отчетном году 6_______, из них с впервые в жизни установленным диагнозом 7 _______ .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														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109" marR="4510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83568" y="3212976"/>
            <a:ext cx="8136904" cy="338554"/>
          </a:xfrm>
          <a:prstGeom prst="rect">
            <a:avLst/>
          </a:prstGeom>
          <a:solidFill>
            <a:srgbClr val="A7D3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Внесены изменения в таблицу 4001: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27474</TotalTime>
  <Words>479</Words>
  <Application>Microsoft Office PowerPoint</Application>
  <PresentationFormat>Экран (4:3)</PresentationFormat>
  <Paragraphs>36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Helios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развития медицинскойнауки</dc:title>
  <dc:creator>Apple</dc:creator>
  <cp:lastModifiedBy>Ерачина Светлана Анатольевна</cp:lastModifiedBy>
  <cp:revision>1759</cp:revision>
  <cp:lastPrinted>2012-09-27T21:31:01Z</cp:lastPrinted>
  <dcterms:created xsi:type="dcterms:W3CDTF">2012-08-30T01:27:20Z</dcterms:created>
  <dcterms:modified xsi:type="dcterms:W3CDTF">2023-11-01T06:38:27Z</dcterms:modified>
</cp:coreProperties>
</file>