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0">
  <p:sldMasterIdLst>
    <p:sldMasterId id="2147483708" r:id="rId1"/>
  </p:sldMasterIdLst>
  <p:notesMasterIdLst>
    <p:notesMasterId r:id="rId9"/>
  </p:notesMasterIdLst>
  <p:sldIdLst>
    <p:sldId id="657" r:id="rId2"/>
    <p:sldId id="658" r:id="rId3"/>
    <p:sldId id="697" r:id="rId4"/>
    <p:sldId id="698" r:id="rId5"/>
    <p:sldId id="699" r:id="rId6"/>
    <p:sldId id="700" r:id="rId7"/>
    <p:sldId id="701" r:id="rId8"/>
  </p:sldIdLst>
  <p:sldSz cx="9144000" cy="6858000" type="screen4x3"/>
  <p:notesSz cx="6810375" cy="9942513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D3FF"/>
    <a:srgbClr val="87893B"/>
    <a:srgbClr val="008000"/>
    <a:srgbClr val="0066FF"/>
    <a:srgbClr val="006600"/>
    <a:srgbClr val="CC0000"/>
    <a:srgbClr val="0066CC"/>
    <a:srgbClr val="6699FF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46" autoAdjust="0"/>
    <p:restoredTop sz="94660"/>
  </p:normalViewPr>
  <p:slideViewPr>
    <p:cSldViewPr>
      <p:cViewPr varScale="1">
        <p:scale>
          <a:sx n="85" d="100"/>
          <a:sy n="85" d="100"/>
        </p:scale>
        <p:origin x="149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639" cy="497047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147" y="0"/>
            <a:ext cx="2951639" cy="497047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7B923E-1ECE-4B45-8F20-A1F3DD232AFE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5" y="4722733"/>
            <a:ext cx="5447346" cy="4473417"/>
          </a:xfrm>
          <a:prstGeom prst="rect">
            <a:avLst/>
          </a:prstGeom>
        </p:spPr>
        <p:txBody>
          <a:bodyPr vert="horz" lIns="91477" tIns="45738" rIns="91477" bIns="4573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879"/>
            <a:ext cx="2951639" cy="497046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147" y="9443879"/>
            <a:ext cx="2951639" cy="497046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B7AAE2-DA4D-4466-8803-B93ABD149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679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1EB39-7FFD-4F2F-82E2-75654EF4B179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6F6AC-DC0B-48CF-90BA-35F14087B7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B1F4F-3469-4E1F-AF0B-2221F98BB0CC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68535-E6A8-4E75-BF11-0C67F354C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9BFD7-2F54-4BD4-951E-6D6BE604255B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E81B-D667-4708-98E0-3256EFE0B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B170-AB42-43A2-8474-5C1D161E4BB3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7AFD8-FD70-4650-9F03-3DFE362F1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FD9B7-5B59-4A7A-8E0B-D4353BCF77CC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2C0AA-9FD0-44F2-A261-45052046A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B159F-8511-43CA-9A05-D5D71B6DEB29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CE99A-E8BD-4CA6-AB52-0F433C6A76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2509C-4723-4085-BFBE-C81F8F04DBE3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BA65C-8C7B-456B-8581-D8F2E8046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A4F76-CCB3-49EB-B395-6FA7B6AE3EB0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903BC-78C4-4E9A-B3DA-2499CE8FA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E1ACC-49C6-440D-9D82-C86B5BB99750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52A94-7AAF-4030-BE8E-204AD512F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30F7C-408F-48EF-988D-5302AB96EF96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67FE7-E152-4075-91D4-C3BA0A7B63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EE6F6-B1B0-4599-B194-BEC193B8D082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E42B0-EB04-4ADA-9C64-120D6685A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084304-703E-4BDC-9061-D3A74DA93508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07E25D-23CF-4D59-8DF5-8536C839B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340768"/>
            <a:ext cx="9144000" cy="4752528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ФОРМА </a:t>
            </a:r>
            <a:r>
              <a:rPr lang="ru-RU" sz="2400" b="1" dirty="0" smtClean="0">
                <a:solidFill>
                  <a:srgbClr val="FFFFFF"/>
                </a:solidFill>
              </a:rPr>
              <a:t>ФЕДЕРАЛЬНОГО </a:t>
            </a:r>
            <a:r>
              <a:rPr lang="ru-RU" sz="2400" b="1" dirty="0">
                <a:solidFill>
                  <a:srgbClr val="FFFFFF"/>
                </a:solidFill>
              </a:rPr>
              <a:t>СТАТИСТИЧЕСКОГО НАБЛЮДЕНИЯ № </a:t>
            </a:r>
            <a:r>
              <a:rPr lang="ru-RU" sz="2400" b="1" dirty="0" smtClean="0">
                <a:solidFill>
                  <a:srgbClr val="FFFFFF"/>
                </a:solidFill>
              </a:rPr>
              <a:t>36</a:t>
            </a:r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«СВЕДЕНИЯ </a:t>
            </a:r>
            <a:r>
              <a:rPr lang="en-US" sz="2400" b="1" dirty="0" smtClean="0">
                <a:solidFill>
                  <a:schemeClr val="bg1"/>
                </a:solidFill>
              </a:rPr>
              <a:t>О</a:t>
            </a:r>
            <a:r>
              <a:rPr lang="ru-RU" sz="2400" b="1" dirty="0" smtClean="0">
                <a:solidFill>
                  <a:schemeClr val="bg1"/>
                </a:solidFill>
              </a:rPr>
              <a:t> КОНТИНГЕНТАХ </a:t>
            </a:r>
          </a:p>
          <a:p>
            <a:pPr defTabSz="957263"/>
            <a:r>
              <a:rPr lang="ru-RU" sz="2400" b="1" dirty="0" smtClean="0">
                <a:solidFill>
                  <a:schemeClr val="bg1"/>
                </a:solidFill>
              </a:rPr>
              <a:t>ПСИХИЧЕСКИ БОЛЬНЫХ</a:t>
            </a:r>
            <a:r>
              <a:rPr lang="ru-RU" sz="2400" b="1" dirty="0" smtClean="0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ru-RU" sz="2400" b="1" dirty="0" smtClean="0">
              <a:solidFill>
                <a:srgbClr val="FFFFFF"/>
              </a:solidFill>
            </a:endParaRPr>
          </a:p>
          <a:p>
            <a:pPr defTabSz="957263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Изменения в форму внесены в соответствии с пунктом 1.11 Комплекса мер </a:t>
            </a:r>
          </a:p>
          <a:p>
            <a:pPr defTabSz="957263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повышению качества жизни и соблюдения прав  и законных интересов </a:t>
            </a:r>
          </a:p>
          <a:p>
            <a:pPr defTabSz="957263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детей с психическими расстройствами, проживающих в организациях </a:t>
            </a:r>
          </a:p>
          <a:p>
            <a:pPr defTabSz="957263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социального обслуживания (детских домах-интернатах), предоставляющих </a:t>
            </a:r>
          </a:p>
          <a:p>
            <a:pPr defTabSz="957263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социальные услуги в стационарной форме, на 2023-2025 годы, утвержденным Заместителем Председателя Правительства Российской Федерации Т.А. Голиковой </a:t>
            </a:r>
          </a:p>
          <a:p>
            <a:pPr defTabSz="957263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15 февраля 2023 г. № 1644п-П45</a:t>
            </a:r>
          </a:p>
          <a:p>
            <a:pPr defTabSz="957263"/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endParaRPr lang="en-US" sz="2400" b="1" dirty="0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052736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584" y="3501008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СТАТИСТИЧЕСКОГО  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НАБЛЮДЕНИЯ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966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ФЕДЕРАЛЬНОГО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36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83568" y="836712"/>
            <a:ext cx="7992939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таблицы 2100 и 2120 добавлены новые графы: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83568" y="1268760"/>
          <a:ext cx="8064897" cy="2560320"/>
        </p:xfrm>
        <a:graphic>
          <a:graphicData uri="http://schemas.openxmlformats.org/drawingml/2006/table">
            <a:tbl>
              <a:tblPr/>
              <a:tblGrid>
                <a:gridCol w="1344695"/>
                <a:gridCol w="239481"/>
                <a:gridCol w="648072"/>
                <a:gridCol w="576064"/>
                <a:gridCol w="576064"/>
                <a:gridCol w="1296144"/>
                <a:gridCol w="360040"/>
                <a:gridCol w="648072"/>
                <a:gridCol w="504056"/>
                <a:gridCol w="504056"/>
                <a:gridCol w="1368153"/>
              </a:tblGrid>
              <a:tr h="255925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них: с впервые в жизни установленным диагнозом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Состоит под наблюдением пациентов на конец  отчетного года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 детей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 них детей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6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до 14 лет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вкл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15-17 лет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6 и 7) дети,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проживающие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организациях социального обслуживания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для детей с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до 14 лет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вкл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15-17 лет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13)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дети,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проживающие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организациях социального обслуживания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для детей с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3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42654" marR="42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42654" marR="42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683568" y="3933056"/>
          <a:ext cx="8064897" cy="2560320"/>
        </p:xfrm>
        <a:graphic>
          <a:graphicData uri="http://schemas.openxmlformats.org/drawingml/2006/table">
            <a:tbl>
              <a:tblPr/>
              <a:tblGrid>
                <a:gridCol w="1344695"/>
                <a:gridCol w="239481"/>
                <a:gridCol w="648072"/>
                <a:gridCol w="576064"/>
                <a:gridCol w="576064"/>
                <a:gridCol w="1296144"/>
                <a:gridCol w="360040"/>
                <a:gridCol w="648072"/>
                <a:gridCol w="504056"/>
                <a:gridCol w="504056"/>
                <a:gridCol w="1368153"/>
              </a:tblGrid>
              <a:tr h="255925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них: с впервые в жизни установленным диагнозом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Пациенты, которым продолжает оказываться консультативно-лечебная помощь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 детей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 них детей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6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до 14 лет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вкл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15-17 лет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6 и 7) дети,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проживающие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организациях социального обслуживания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для детей с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до 14 лет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вкл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15-17 лет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13)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дети,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проживающие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организациях социального обслуживания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для детей с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3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42654" marR="42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42654" marR="42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966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ФЕДЕРАЛЬНОГО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36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611560" y="1196752"/>
            <a:ext cx="7992939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таблицу 2180 добавлены новые графы: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683568" y="1844824"/>
          <a:ext cx="7992889" cy="3109000"/>
        </p:xfrm>
        <a:graphic>
          <a:graphicData uri="http://schemas.openxmlformats.org/drawingml/2006/table">
            <a:tbl>
              <a:tblPr/>
              <a:tblGrid>
                <a:gridCol w="1141841"/>
                <a:gridCol w="285460"/>
                <a:gridCol w="642286"/>
                <a:gridCol w="785016"/>
                <a:gridCol w="785016"/>
                <a:gridCol w="1213206"/>
                <a:gridCol w="642286"/>
                <a:gridCol w="785016"/>
                <a:gridCol w="592133"/>
                <a:gridCol w="1120629"/>
              </a:tblGrid>
              <a:tr h="18513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  <a:tab pos="449580" algn="l"/>
                        </a:tabLs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пациентов, впервые признанных инвалидами в отчетном году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Число пациентов, имевших группу инвалидности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на конец отчетного года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5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550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инвалидами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III группы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инвалидов (до 17 лет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вкл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.)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6) дети, проживающие в организациях социального обслуживания для детей с 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имевших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III группу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инвалидов (до 17 лет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вкл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10) дети, проживающие в организациях социального обслуживания для детей с 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  <a:tab pos="449580" algn="l"/>
                        </a:tabLs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82" marR="462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966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ФЕДЕРАЛЬНОГО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36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611560" y="908720"/>
            <a:ext cx="7992939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таблицу 2200 добавлены новые графы: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11560" y="1412776"/>
          <a:ext cx="7992888" cy="2743200"/>
        </p:xfrm>
        <a:graphic>
          <a:graphicData uri="http://schemas.openxmlformats.org/drawingml/2006/table">
            <a:tbl>
              <a:tblPr/>
              <a:tblGrid>
                <a:gridCol w="1208367"/>
                <a:gridCol w="374184"/>
                <a:gridCol w="1098966"/>
                <a:gridCol w="1274860"/>
                <a:gridCol w="364103"/>
                <a:gridCol w="1376703"/>
                <a:gridCol w="1266041"/>
                <a:gridCol w="1029664"/>
              </a:tblGrid>
              <a:tr h="17410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посещений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 врачам, включая посещения на дому –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всего,ед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4) детей до 17 лет включительно, проживающих в организациях социального обслуживания для детей с 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(ДДИ)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чел</a:t>
                      </a: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посещений по поводу заболеваний, включая посещения на дому (из гр.4)- всего,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Число посещений по поводу заболеваний и диспансерного наблюдения с выездом в организацию социального обслуживания для детей с психическими расстройствами (из гр.5)- всего,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26" marR="4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Кроме того, проведено осмотров в военкоматах, учебных и других учреждениях,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3526" marR="435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3526" marR="4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26" marR="435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43526" marR="4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86092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43526" marR="43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55576" y="5013176"/>
            <a:ext cx="777686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 числа пациентов, находящихся под диспансерным наблюдением и получающих консультативно-лечебную помощь, получили курс лечения/реабилитации бригадным методом, чел: у психиатров для взрослых  1______, психиатров для подростков 2 _____, психиатров детских 3_____,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них дети, проживающие в организациях социального обслуживания для детей с психическими расстройствами (ДДИ)  4 ___________.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755576" y="4581128"/>
            <a:ext cx="7992939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таблицу 2202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966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ФЕДЕРАЛЬНОГО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36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611560" y="908720"/>
            <a:ext cx="7992939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дополнительные строки в  таблицу 2210: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1628800"/>
          <a:ext cx="7776864" cy="3413760"/>
        </p:xfrm>
        <a:graphic>
          <a:graphicData uri="http://schemas.openxmlformats.org/drawingml/2006/table">
            <a:tbl>
              <a:tblPr/>
              <a:tblGrid>
                <a:gridCol w="4464496"/>
                <a:gridCol w="864096"/>
                <a:gridCol w="1224136"/>
                <a:gridCol w="1224136"/>
              </a:tblGrid>
              <a:tr h="1908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4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 ПНД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(диспансерных отделениях, кабинетах):</a:t>
                      </a:r>
                    </a:p>
                    <a:p>
                      <a:pPr marL="114300"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ru-RU" sz="1400" b="0" dirty="0">
                          <a:latin typeface="Times New Roman"/>
                          <a:ea typeface="Times New Roman"/>
                          <a:cs typeface="Times New Roman"/>
                        </a:rPr>
                        <a:t>- медицинские психологи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524">
                <a:tc>
                  <a:txBody>
                    <a:bodyPr/>
                    <a:lstStyle/>
                    <a:p>
                      <a:pPr indent="114300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специалисты по социальной работе</a:t>
                      </a: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524">
                <a:tc>
                  <a:txBody>
                    <a:bodyPr/>
                    <a:lstStyle/>
                    <a:p>
                      <a:pPr indent="114300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социальные работники</a:t>
                      </a: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В стационарах: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300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медицинские психологи</a:t>
                      </a: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524">
                <a:tc>
                  <a:txBody>
                    <a:bodyPr/>
                    <a:lstStyle/>
                    <a:p>
                      <a:pPr indent="114300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специалисты по социальной работе</a:t>
                      </a: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524">
                <a:tc>
                  <a:txBody>
                    <a:bodyPr/>
                    <a:lstStyle/>
                    <a:p>
                      <a:pPr indent="114300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социальные работники</a:t>
                      </a: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организациях социального обслуживания для детей 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психическими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расстройствами (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ДДИ)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300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- медицинские психологи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  - специалисты по социальной работе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946" marR="4294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966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ФЕДЕРАЛЬНОГО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36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83568" y="836712"/>
            <a:ext cx="7992939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таблицу 2300 добавлены новые графы: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83568" y="1772816"/>
          <a:ext cx="8064897" cy="2450485"/>
        </p:xfrm>
        <a:graphic>
          <a:graphicData uri="http://schemas.openxmlformats.org/drawingml/2006/table">
            <a:tbl>
              <a:tblPr/>
              <a:tblGrid>
                <a:gridCol w="1344695"/>
                <a:gridCol w="239481"/>
                <a:gridCol w="648072"/>
                <a:gridCol w="576064"/>
                <a:gridCol w="576064"/>
                <a:gridCol w="1296144"/>
                <a:gridCol w="360040"/>
                <a:gridCol w="648072"/>
                <a:gridCol w="504056"/>
                <a:gridCol w="504056"/>
                <a:gridCol w="1368153"/>
              </a:tblGrid>
              <a:tr h="255925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Поступило пациентов, человек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Состоит на конец  отчетного года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 детей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 них детей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6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до 14 лет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вкл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15-17 лет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6)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дети,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проживающие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организациях социального обслуживания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для детей с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до 14 лет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вкл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15-17 лет</a:t>
                      </a: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14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15)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дети,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проживающие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организациях социального обслуживания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для детей с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3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54" marR="426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966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ФЕДЕРАЛЬНОГО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36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83568" y="836712"/>
            <a:ext cx="7992939" cy="288925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таблицу 2600 добавлена новая графа: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83568" y="1478280"/>
          <a:ext cx="8064895" cy="2926080"/>
        </p:xfrm>
        <a:graphic>
          <a:graphicData uri="http://schemas.openxmlformats.org/drawingml/2006/table">
            <a:tbl>
              <a:tblPr/>
              <a:tblGrid>
                <a:gridCol w="1661858"/>
                <a:gridCol w="488780"/>
                <a:gridCol w="729682"/>
                <a:gridCol w="720080"/>
                <a:gridCol w="864096"/>
                <a:gridCol w="1944216"/>
                <a:gridCol w="504056"/>
                <a:gridCol w="1152127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Виды подразделений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мест (коек), ед.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Выписано пациентов, чел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 (из гр. 5) детей до 17 лет включительно, проживающие в организациях социального обслуживания для детей с психическими расстройствами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(ДДИ)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 смете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средне-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годовых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Дневной стационар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Ночной стационар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Стационар на дому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Реабилитационное отделение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психиатрического стационара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27471</TotalTime>
  <Words>905</Words>
  <Application>Microsoft Office PowerPoint</Application>
  <PresentationFormat>Экран (4:3)</PresentationFormat>
  <Paragraphs>232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Helios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развития медицинскойнауки</dc:title>
  <dc:creator>Apple</dc:creator>
  <cp:lastModifiedBy>Ерачина Светлана Анатольевна</cp:lastModifiedBy>
  <cp:revision>1759</cp:revision>
  <cp:lastPrinted>2012-09-27T21:31:01Z</cp:lastPrinted>
  <dcterms:created xsi:type="dcterms:W3CDTF">2012-08-30T01:27:20Z</dcterms:created>
  <dcterms:modified xsi:type="dcterms:W3CDTF">2023-11-01T06:48:57Z</dcterms:modified>
</cp:coreProperties>
</file>